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8" r:id="rId1"/>
  </p:sldMasterIdLst>
  <p:notesMasterIdLst>
    <p:notesMasterId r:id="rId20"/>
  </p:notesMasterIdLst>
  <p:sldIdLst>
    <p:sldId id="256" r:id="rId2"/>
    <p:sldId id="257" r:id="rId3"/>
    <p:sldId id="258" r:id="rId4"/>
    <p:sldId id="259" r:id="rId5"/>
    <p:sldId id="261" r:id="rId6"/>
    <p:sldId id="260" r:id="rId7"/>
    <p:sldId id="263" r:id="rId8"/>
    <p:sldId id="262" r:id="rId9"/>
    <p:sldId id="264" r:id="rId10"/>
    <p:sldId id="265" r:id="rId11"/>
    <p:sldId id="268" r:id="rId12"/>
    <p:sldId id="267" r:id="rId13"/>
    <p:sldId id="266" r:id="rId14"/>
    <p:sldId id="270" r:id="rId15"/>
    <p:sldId id="276" r:id="rId16"/>
    <p:sldId id="273"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519"/>
  </p:normalViewPr>
  <p:slideViewPr>
    <p:cSldViewPr snapToGrid="0">
      <p:cViewPr varScale="1">
        <p:scale>
          <a:sx n="123" d="100"/>
          <a:sy n="123"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99144E-80DB-4737-8688-6A9921BE29C8}" type="doc">
      <dgm:prSet loTypeId="urn:microsoft.com/office/officeart/2016/7/layout/LinearArrowProcessNumbered" loCatId="process" qsTypeId="urn:microsoft.com/office/officeart/2005/8/quickstyle/simple1" qsCatId="simple" csTypeId="urn:microsoft.com/office/officeart/2005/8/colors/colorful1" csCatId="colorful"/>
      <dgm:spPr/>
      <dgm:t>
        <a:bodyPr/>
        <a:lstStyle/>
        <a:p>
          <a:endParaRPr lang="en-US"/>
        </a:p>
      </dgm:t>
    </dgm:pt>
    <dgm:pt modelId="{B013AE13-36EF-49B6-8912-629321BEC33B}">
      <dgm:prSet/>
      <dgm:spPr/>
      <dgm:t>
        <a:bodyPr/>
        <a:lstStyle/>
        <a:p>
          <a:r>
            <a:rPr lang="en-US" b="0" i="0"/>
            <a:t>Optimized Operations: Data-driven insights enable better resource allocation, staff performance evaluation, and operational efficiency.</a:t>
          </a:r>
          <a:endParaRPr lang="en-US"/>
        </a:p>
      </dgm:t>
    </dgm:pt>
    <dgm:pt modelId="{903860CB-6B6F-4352-A92A-AB20F0152853}" type="parTrans" cxnId="{39204004-EA19-4050-9FEF-DF314E96DD30}">
      <dgm:prSet/>
      <dgm:spPr/>
      <dgm:t>
        <a:bodyPr/>
        <a:lstStyle/>
        <a:p>
          <a:endParaRPr lang="en-US"/>
        </a:p>
      </dgm:t>
    </dgm:pt>
    <dgm:pt modelId="{09DA8BEB-2251-47F6-AEC7-1A30EE0887C7}" type="sibTrans" cxnId="{39204004-EA19-4050-9FEF-DF314E96DD30}">
      <dgm:prSet phldrT="1" phldr="0"/>
      <dgm:spPr/>
      <dgm:t>
        <a:bodyPr/>
        <a:lstStyle/>
        <a:p>
          <a:r>
            <a:rPr lang="en-US"/>
            <a:t>1</a:t>
          </a:r>
        </a:p>
      </dgm:t>
    </dgm:pt>
    <dgm:pt modelId="{19D70447-D744-413B-9DD3-3D266813A4CA}">
      <dgm:prSet/>
      <dgm:spPr/>
      <dgm:t>
        <a:bodyPr/>
        <a:lstStyle/>
        <a:p>
          <a:r>
            <a:rPr lang="en-US" b="0" i="0"/>
            <a:t>Strategic Growth: Store and geographical revenue analysis identify top-performing locations and expansion opportunities.</a:t>
          </a:r>
          <a:endParaRPr lang="en-US"/>
        </a:p>
      </dgm:t>
    </dgm:pt>
    <dgm:pt modelId="{E453A062-1986-4997-B16C-28F5F1DB94FE}" type="parTrans" cxnId="{C1EE1B8C-DC9A-4D6F-9FCD-D1CC056F4FAB}">
      <dgm:prSet/>
      <dgm:spPr/>
      <dgm:t>
        <a:bodyPr/>
        <a:lstStyle/>
        <a:p>
          <a:endParaRPr lang="en-US"/>
        </a:p>
      </dgm:t>
    </dgm:pt>
    <dgm:pt modelId="{33186A70-A258-4BF1-B587-CEC42C8CC9D8}" type="sibTrans" cxnId="{C1EE1B8C-DC9A-4D6F-9FCD-D1CC056F4FAB}">
      <dgm:prSet phldrT="2" phldr="0"/>
      <dgm:spPr/>
      <dgm:t>
        <a:bodyPr/>
        <a:lstStyle/>
        <a:p>
          <a:r>
            <a:rPr lang="en-US"/>
            <a:t>2</a:t>
          </a:r>
        </a:p>
      </dgm:t>
    </dgm:pt>
    <dgm:pt modelId="{49A7A7D3-7DA8-4862-AC94-A46F105A0513}">
      <dgm:prSet/>
      <dgm:spPr/>
      <dgm:t>
        <a:bodyPr/>
        <a:lstStyle/>
        <a:p>
          <a:r>
            <a:rPr lang="en-US" b="0" i="0"/>
            <a:t>Enhanced Customer Experience: Membership and car popularity trends guide tailored marketing and service strategies.</a:t>
          </a:r>
          <a:endParaRPr lang="en-US"/>
        </a:p>
      </dgm:t>
    </dgm:pt>
    <dgm:pt modelId="{A5229E44-85C2-481E-9160-FA5DFF643D7E}" type="parTrans" cxnId="{672631ED-9FB8-48AD-B1BC-4BFDE514DD3F}">
      <dgm:prSet/>
      <dgm:spPr/>
      <dgm:t>
        <a:bodyPr/>
        <a:lstStyle/>
        <a:p>
          <a:endParaRPr lang="en-US"/>
        </a:p>
      </dgm:t>
    </dgm:pt>
    <dgm:pt modelId="{0FD64CC0-6F7C-4554-9093-97FC501FC5B2}" type="sibTrans" cxnId="{672631ED-9FB8-48AD-B1BC-4BFDE514DD3F}">
      <dgm:prSet phldrT="3" phldr="0"/>
      <dgm:spPr/>
      <dgm:t>
        <a:bodyPr/>
        <a:lstStyle/>
        <a:p>
          <a:r>
            <a:rPr lang="en-US"/>
            <a:t>3</a:t>
          </a:r>
        </a:p>
      </dgm:t>
    </dgm:pt>
    <dgm:pt modelId="{0442658B-4181-4E99-9651-FD8E5D14A929}">
      <dgm:prSet/>
      <dgm:spPr/>
      <dgm:t>
        <a:bodyPr/>
        <a:lstStyle/>
        <a:p>
          <a:r>
            <a:rPr lang="en-US" b="0" i="0"/>
            <a:t>Actionable Insights: Power BI visualizations provide clear metrics for informed decision-making, ensuring long-term business success.</a:t>
          </a:r>
          <a:endParaRPr lang="en-US"/>
        </a:p>
      </dgm:t>
    </dgm:pt>
    <dgm:pt modelId="{BF833D3C-3259-49F3-B13A-0AF183828BBA}" type="parTrans" cxnId="{1BC655D4-1B39-4A2A-86AC-DA629851BB5B}">
      <dgm:prSet/>
      <dgm:spPr/>
      <dgm:t>
        <a:bodyPr/>
        <a:lstStyle/>
        <a:p>
          <a:endParaRPr lang="en-US"/>
        </a:p>
      </dgm:t>
    </dgm:pt>
    <dgm:pt modelId="{AFBD03CA-0B0F-40FB-A3AD-EB1FE5A6926A}" type="sibTrans" cxnId="{1BC655D4-1B39-4A2A-86AC-DA629851BB5B}">
      <dgm:prSet phldrT="4" phldr="0"/>
      <dgm:spPr/>
      <dgm:t>
        <a:bodyPr/>
        <a:lstStyle/>
        <a:p>
          <a:r>
            <a:rPr lang="en-US"/>
            <a:t>4</a:t>
          </a:r>
        </a:p>
      </dgm:t>
    </dgm:pt>
    <dgm:pt modelId="{DE5D77FE-84B9-456E-9544-033E0642BB48}">
      <dgm:prSet/>
      <dgm:spPr/>
      <dgm:t>
        <a:bodyPr/>
        <a:lstStyle/>
        <a:p>
          <a:r>
            <a:rPr lang="en-US" b="0" i="0"/>
            <a:t>This project demonstrates the synergy of robust database design and advanced analytics, driving operational excellence and strategic growth in the competitive car rental industry.</a:t>
          </a:r>
          <a:endParaRPr lang="en-US"/>
        </a:p>
      </dgm:t>
    </dgm:pt>
    <dgm:pt modelId="{1BCFC1DF-994C-4AC6-8B79-49332584709D}" type="parTrans" cxnId="{DF84F420-B189-4B18-AB7A-55F368DCC8D2}">
      <dgm:prSet/>
      <dgm:spPr/>
      <dgm:t>
        <a:bodyPr/>
        <a:lstStyle/>
        <a:p>
          <a:endParaRPr lang="en-US"/>
        </a:p>
      </dgm:t>
    </dgm:pt>
    <dgm:pt modelId="{07169639-9C0E-4A31-BD4B-1C58DCE4C0B7}" type="sibTrans" cxnId="{DF84F420-B189-4B18-AB7A-55F368DCC8D2}">
      <dgm:prSet phldrT="5" phldr="0"/>
      <dgm:spPr/>
      <dgm:t>
        <a:bodyPr/>
        <a:lstStyle/>
        <a:p>
          <a:r>
            <a:rPr lang="en-US"/>
            <a:t>5</a:t>
          </a:r>
        </a:p>
      </dgm:t>
    </dgm:pt>
    <dgm:pt modelId="{CC81C0C4-942F-6645-A33B-0FBC4BA8DA86}" type="pres">
      <dgm:prSet presAssocID="{6799144E-80DB-4737-8688-6A9921BE29C8}" presName="linearFlow" presStyleCnt="0">
        <dgm:presLayoutVars>
          <dgm:dir/>
          <dgm:animLvl val="lvl"/>
          <dgm:resizeHandles val="exact"/>
        </dgm:presLayoutVars>
      </dgm:prSet>
      <dgm:spPr/>
    </dgm:pt>
    <dgm:pt modelId="{B9EB0458-A6D4-DB4C-9D6E-15B6AF778960}" type="pres">
      <dgm:prSet presAssocID="{B013AE13-36EF-49B6-8912-629321BEC33B}" presName="compositeNode" presStyleCnt="0"/>
      <dgm:spPr/>
    </dgm:pt>
    <dgm:pt modelId="{353F9481-12A4-C243-B5DE-A56C2E8665E6}" type="pres">
      <dgm:prSet presAssocID="{B013AE13-36EF-49B6-8912-629321BEC33B}" presName="parTx" presStyleLbl="node1" presStyleIdx="0" presStyleCnt="0">
        <dgm:presLayoutVars>
          <dgm:chMax val="0"/>
          <dgm:chPref val="0"/>
          <dgm:bulletEnabled val="1"/>
        </dgm:presLayoutVars>
      </dgm:prSet>
      <dgm:spPr/>
    </dgm:pt>
    <dgm:pt modelId="{B47F0437-7F77-0341-A6F9-BC708050417A}" type="pres">
      <dgm:prSet presAssocID="{B013AE13-36EF-49B6-8912-629321BEC33B}" presName="parSh" presStyleCnt="0"/>
      <dgm:spPr/>
    </dgm:pt>
    <dgm:pt modelId="{35147C4A-452C-F348-A69F-EE042C26AFD4}" type="pres">
      <dgm:prSet presAssocID="{B013AE13-36EF-49B6-8912-629321BEC33B}" presName="lineNode" presStyleLbl="alignAccFollowNode1" presStyleIdx="0" presStyleCnt="15"/>
      <dgm:spPr/>
    </dgm:pt>
    <dgm:pt modelId="{5967339D-0C51-FE42-8BBF-6FDE4A83FA9F}" type="pres">
      <dgm:prSet presAssocID="{B013AE13-36EF-49B6-8912-629321BEC33B}" presName="lineArrowNode" presStyleLbl="alignAccFollowNode1" presStyleIdx="1" presStyleCnt="15"/>
      <dgm:spPr/>
    </dgm:pt>
    <dgm:pt modelId="{FA7A50C7-188A-AA47-AC69-D701A65B1186}" type="pres">
      <dgm:prSet presAssocID="{09DA8BEB-2251-47F6-AEC7-1A30EE0887C7}" presName="sibTransNodeCircle" presStyleLbl="alignNode1" presStyleIdx="0" presStyleCnt="5">
        <dgm:presLayoutVars>
          <dgm:chMax val="0"/>
          <dgm:bulletEnabled/>
        </dgm:presLayoutVars>
      </dgm:prSet>
      <dgm:spPr/>
    </dgm:pt>
    <dgm:pt modelId="{4EBE611C-0F46-8D49-A045-09DDA539BA31}" type="pres">
      <dgm:prSet presAssocID="{09DA8BEB-2251-47F6-AEC7-1A30EE0887C7}" presName="spacerBetweenCircleAndCallout" presStyleCnt="0">
        <dgm:presLayoutVars/>
      </dgm:prSet>
      <dgm:spPr/>
    </dgm:pt>
    <dgm:pt modelId="{58E1A66D-4E25-944C-AE1E-AEEA0BA4EE0D}" type="pres">
      <dgm:prSet presAssocID="{B013AE13-36EF-49B6-8912-629321BEC33B}" presName="nodeText" presStyleLbl="alignAccFollowNode1" presStyleIdx="2" presStyleCnt="15">
        <dgm:presLayoutVars>
          <dgm:bulletEnabled val="1"/>
        </dgm:presLayoutVars>
      </dgm:prSet>
      <dgm:spPr/>
    </dgm:pt>
    <dgm:pt modelId="{903FB601-A681-FF48-98EF-23306158094B}" type="pres">
      <dgm:prSet presAssocID="{09DA8BEB-2251-47F6-AEC7-1A30EE0887C7}" presName="sibTransComposite" presStyleCnt="0"/>
      <dgm:spPr/>
    </dgm:pt>
    <dgm:pt modelId="{F0C69A40-505C-2844-808A-2F751D0C3F73}" type="pres">
      <dgm:prSet presAssocID="{19D70447-D744-413B-9DD3-3D266813A4CA}" presName="compositeNode" presStyleCnt="0"/>
      <dgm:spPr/>
    </dgm:pt>
    <dgm:pt modelId="{3DE83A09-7F17-8E48-A20F-6478DA6A90A9}" type="pres">
      <dgm:prSet presAssocID="{19D70447-D744-413B-9DD3-3D266813A4CA}" presName="parTx" presStyleLbl="node1" presStyleIdx="0" presStyleCnt="0">
        <dgm:presLayoutVars>
          <dgm:chMax val="0"/>
          <dgm:chPref val="0"/>
          <dgm:bulletEnabled val="1"/>
        </dgm:presLayoutVars>
      </dgm:prSet>
      <dgm:spPr/>
    </dgm:pt>
    <dgm:pt modelId="{F4A7331F-970C-8E4F-9A9D-549C07CDE6E2}" type="pres">
      <dgm:prSet presAssocID="{19D70447-D744-413B-9DD3-3D266813A4CA}" presName="parSh" presStyleCnt="0"/>
      <dgm:spPr/>
    </dgm:pt>
    <dgm:pt modelId="{0C138490-2B8D-304C-A1D1-A7BB719266A4}" type="pres">
      <dgm:prSet presAssocID="{19D70447-D744-413B-9DD3-3D266813A4CA}" presName="lineNode" presStyleLbl="alignAccFollowNode1" presStyleIdx="3" presStyleCnt="15"/>
      <dgm:spPr/>
    </dgm:pt>
    <dgm:pt modelId="{93C33164-41CC-8640-A1E9-4C9ABF005D0C}" type="pres">
      <dgm:prSet presAssocID="{19D70447-D744-413B-9DD3-3D266813A4CA}" presName="lineArrowNode" presStyleLbl="alignAccFollowNode1" presStyleIdx="4" presStyleCnt="15"/>
      <dgm:spPr/>
    </dgm:pt>
    <dgm:pt modelId="{93AF8773-AC2C-5E4A-8DD3-52F519D964DA}" type="pres">
      <dgm:prSet presAssocID="{33186A70-A258-4BF1-B587-CEC42C8CC9D8}" presName="sibTransNodeCircle" presStyleLbl="alignNode1" presStyleIdx="1" presStyleCnt="5">
        <dgm:presLayoutVars>
          <dgm:chMax val="0"/>
          <dgm:bulletEnabled/>
        </dgm:presLayoutVars>
      </dgm:prSet>
      <dgm:spPr/>
    </dgm:pt>
    <dgm:pt modelId="{8AECF34A-7FF9-9346-A488-8870C6862DC2}" type="pres">
      <dgm:prSet presAssocID="{33186A70-A258-4BF1-B587-CEC42C8CC9D8}" presName="spacerBetweenCircleAndCallout" presStyleCnt="0">
        <dgm:presLayoutVars/>
      </dgm:prSet>
      <dgm:spPr/>
    </dgm:pt>
    <dgm:pt modelId="{F6DB8362-7C46-ED4A-8A73-27AABE33DB9B}" type="pres">
      <dgm:prSet presAssocID="{19D70447-D744-413B-9DD3-3D266813A4CA}" presName="nodeText" presStyleLbl="alignAccFollowNode1" presStyleIdx="5" presStyleCnt="15">
        <dgm:presLayoutVars>
          <dgm:bulletEnabled val="1"/>
        </dgm:presLayoutVars>
      </dgm:prSet>
      <dgm:spPr/>
    </dgm:pt>
    <dgm:pt modelId="{E2AE5CB4-21C9-1142-A7C5-80E8400844A9}" type="pres">
      <dgm:prSet presAssocID="{33186A70-A258-4BF1-B587-CEC42C8CC9D8}" presName="sibTransComposite" presStyleCnt="0"/>
      <dgm:spPr/>
    </dgm:pt>
    <dgm:pt modelId="{AD80692E-BD3D-FF40-9BB1-64B6CE0A6124}" type="pres">
      <dgm:prSet presAssocID="{49A7A7D3-7DA8-4862-AC94-A46F105A0513}" presName="compositeNode" presStyleCnt="0"/>
      <dgm:spPr/>
    </dgm:pt>
    <dgm:pt modelId="{735E7E88-F487-2A4D-BFD0-4CC6691D488E}" type="pres">
      <dgm:prSet presAssocID="{49A7A7D3-7DA8-4862-AC94-A46F105A0513}" presName="parTx" presStyleLbl="node1" presStyleIdx="0" presStyleCnt="0">
        <dgm:presLayoutVars>
          <dgm:chMax val="0"/>
          <dgm:chPref val="0"/>
          <dgm:bulletEnabled val="1"/>
        </dgm:presLayoutVars>
      </dgm:prSet>
      <dgm:spPr/>
    </dgm:pt>
    <dgm:pt modelId="{F9DBAF4D-83D9-694A-94CD-8407E9C39A0D}" type="pres">
      <dgm:prSet presAssocID="{49A7A7D3-7DA8-4862-AC94-A46F105A0513}" presName="parSh" presStyleCnt="0"/>
      <dgm:spPr/>
    </dgm:pt>
    <dgm:pt modelId="{ED68EC90-456F-8141-80B8-3203BA738B86}" type="pres">
      <dgm:prSet presAssocID="{49A7A7D3-7DA8-4862-AC94-A46F105A0513}" presName="lineNode" presStyleLbl="alignAccFollowNode1" presStyleIdx="6" presStyleCnt="15"/>
      <dgm:spPr/>
    </dgm:pt>
    <dgm:pt modelId="{310196A6-E131-A841-B97C-D6B2A23EB470}" type="pres">
      <dgm:prSet presAssocID="{49A7A7D3-7DA8-4862-AC94-A46F105A0513}" presName="lineArrowNode" presStyleLbl="alignAccFollowNode1" presStyleIdx="7" presStyleCnt="15"/>
      <dgm:spPr/>
    </dgm:pt>
    <dgm:pt modelId="{5FD993DA-9A5F-4E4F-9302-2216A441D7C1}" type="pres">
      <dgm:prSet presAssocID="{0FD64CC0-6F7C-4554-9093-97FC501FC5B2}" presName="sibTransNodeCircle" presStyleLbl="alignNode1" presStyleIdx="2" presStyleCnt="5">
        <dgm:presLayoutVars>
          <dgm:chMax val="0"/>
          <dgm:bulletEnabled/>
        </dgm:presLayoutVars>
      </dgm:prSet>
      <dgm:spPr/>
    </dgm:pt>
    <dgm:pt modelId="{48CAF595-AA9F-9E44-81EE-529F08E3EF2D}" type="pres">
      <dgm:prSet presAssocID="{0FD64CC0-6F7C-4554-9093-97FC501FC5B2}" presName="spacerBetweenCircleAndCallout" presStyleCnt="0">
        <dgm:presLayoutVars/>
      </dgm:prSet>
      <dgm:spPr/>
    </dgm:pt>
    <dgm:pt modelId="{8D445A39-8384-194D-BF56-8503E99B7E4D}" type="pres">
      <dgm:prSet presAssocID="{49A7A7D3-7DA8-4862-AC94-A46F105A0513}" presName="nodeText" presStyleLbl="alignAccFollowNode1" presStyleIdx="8" presStyleCnt="15">
        <dgm:presLayoutVars>
          <dgm:bulletEnabled val="1"/>
        </dgm:presLayoutVars>
      </dgm:prSet>
      <dgm:spPr/>
    </dgm:pt>
    <dgm:pt modelId="{85CF998C-FCCF-5544-A819-949351728A46}" type="pres">
      <dgm:prSet presAssocID="{0FD64CC0-6F7C-4554-9093-97FC501FC5B2}" presName="sibTransComposite" presStyleCnt="0"/>
      <dgm:spPr/>
    </dgm:pt>
    <dgm:pt modelId="{EDE7127D-05A7-8A46-AA0D-2C15A0C07C9F}" type="pres">
      <dgm:prSet presAssocID="{0442658B-4181-4E99-9651-FD8E5D14A929}" presName="compositeNode" presStyleCnt="0"/>
      <dgm:spPr/>
    </dgm:pt>
    <dgm:pt modelId="{A75B7ED0-C22A-FE4D-90CC-25059BE33ACC}" type="pres">
      <dgm:prSet presAssocID="{0442658B-4181-4E99-9651-FD8E5D14A929}" presName="parTx" presStyleLbl="node1" presStyleIdx="0" presStyleCnt="0">
        <dgm:presLayoutVars>
          <dgm:chMax val="0"/>
          <dgm:chPref val="0"/>
          <dgm:bulletEnabled val="1"/>
        </dgm:presLayoutVars>
      </dgm:prSet>
      <dgm:spPr/>
    </dgm:pt>
    <dgm:pt modelId="{5C889A66-6ABC-9E42-8AA3-97B84BC1E3B6}" type="pres">
      <dgm:prSet presAssocID="{0442658B-4181-4E99-9651-FD8E5D14A929}" presName="parSh" presStyleCnt="0"/>
      <dgm:spPr/>
    </dgm:pt>
    <dgm:pt modelId="{97E5FCFD-A0B7-FB4B-B580-CDB706854050}" type="pres">
      <dgm:prSet presAssocID="{0442658B-4181-4E99-9651-FD8E5D14A929}" presName="lineNode" presStyleLbl="alignAccFollowNode1" presStyleIdx="9" presStyleCnt="15"/>
      <dgm:spPr/>
    </dgm:pt>
    <dgm:pt modelId="{807DB6A6-E8A3-1C4D-9D1E-03649F1DF9D8}" type="pres">
      <dgm:prSet presAssocID="{0442658B-4181-4E99-9651-FD8E5D14A929}" presName="lineArrowNode" presStyleLbl="alignAccFollowNode1" presStyleIdx="10" presStyleCnt="15"/>
      <dgm:spPr/>
    </dgm:pt>
    <dgm:pt modelId="{0A25B0CA-3484-4C47-BDD2-69921B8D2815}" type="pres">
      <dgm:prSet presAssocID="{AFBD03CA-0B0F-40FB-A3AD-EB1FE5A6926A}" presName="sibTransNodeCircle" presStyleLbl="alignNode1" presStyleIdx="3" presStyleCnt="5">
        <dgm:presLayoutVars>
          <dgm:chMax val="0"/>
          <dgm:bulletEnabled/>
        </dgm:presLayoutVars>
      </dgm:prSet>
      <dgm:spPr/>
    </dgm:pt>
    <dgm:pt modelId="{04DA6FFD-6300-D240-8446-32C79A3FF920}" type="pres">
      <dgm:prSet presAssocID="{AFBD03CA-0B0F-40FB-A3AD-EB1FE5A6926A}" presName="spacerBetweenCircleAndCallout" presStyleCnt="0">
        <dgm:presLayoutVars/>
      </dgm:prSet>
      <dgm:spPr/>
    </dgm:pt>
    <dgm:pt modelId="{B416912F-CFDC-244F-9209-CF05859A8F0F}" type="pres">
      <dgm:prSet presAssocID="{0442658B-4181-4E99-9651-FD8E5D14A929}" presName="nodeText" presStyleLbl="alignAccFollowNode1" presStyleIdx="11" presStyleCnt="15">
        <dgm:presLayoutVars>
          <dgm:bulletEnabled val="1"/>
        </dgm:presLayoutVars>
      </dgm:prSet>
      <dgm:spPr/>
    </dgm:pt>
    <dgm:pt modelId="{5875B84D-BE99-A84D-A636-8011BDE14553}" type="pres">
      <dgm:prSet presAssocID="{AFBD03CA-0B0F-40FB-A3AD-EB1FE5A6926A}" presName="sibTransComposite" presStyleCnt="0"/>
      <dgm:spPr/>
    </dgm:pt>
    <dgm:pt modelId="{B819EDAF-CE51-5A44-8DAD-AA5489505F6E}" type="pres">
      <dgm:prSet presAssocID="{DE5D77FE-84B9-456E-9544-033E0642BB48}" presName="compositeNode" presStyleCnt="0"/>
      <dgm:spPr/>
    </dgm:pt>
    <dgm:pt modelId="{C385AB7C-33E6-2444-A8A6-CEDF691F9085}" type="pres">
      <dgm:prSet presAssocID="{DE5D77FE-84B9-456E-9544-033E0642BB48}" presName="parTx" presStyleLbl="node1" presStyleIdx="0" presStyleCnt="0">
        <dgm:presLayoutVars>
          <dgm:chMax val="0"/>
          <dgm:chPref val="0"/>
          <dgm:bulletEnabled val="1"/>
        </dgm:presLayoutVars>
      </dgm:prSet>
      <dgm:spPr/>
    </dgm:pt>
    <dgm:pt modelId="{32321691-FEE9-B34E-85BB-AEE2701E3FED}" type="pres">
      <dgm:prSet presAssocID="{DE5D77FE-84B9-456E-9544-033E0642BB48}" presName="parSh" presStyleCnt="0"/>
      <dgm:spPr/>
    </dgm:pt>
    <dgm:pt modelId="{03E56B18-F4AB-7743-B134-003EE6FCDE7E}" type="pres">
      <dgm:prSet presAssocID="{DE5D77FE-84B9-456E-9544-033E0642BB48}" presName="lineNode" presStyleLbl="alignAccFollowNode1" presStyleIdx="12" presStyleCnt="15"/>
      <dgm:spPr/>
    </dgm:pt>
    <dgm:pt modelId="{7D01A647-82E5-894E-9255-0C214AEA9E42}" type="pres">
      <dgm:prSet presAssocID="{DE5D77FE-84B9-456E-9544-033E0642BB48}" presName="lineArrowNode" presStyleLbl="alignAccFollowNode1" presStyleIdx="13" presStyleCnt="15"/>
      <dgm:spPr/>
    </dgm:pt>
    <dgm:pt modelId="{0004FB24-392A-1149-8FF0-210DFCCC007A}" type="pres">
      <dgm:prSet presAssocID="{07169639-9C0E-4A31-BD4B-1C58DCE4C0B7}" presName="sibTransNodeCircle" presStyleLbl="alignNode1" presStyleIdx="4" presStyleCnt="5">
        <dgm:presLayoutVars>
          <dgm:chMax val="0"/>
          <dgm:bulletEnabled/>
        </dgm:presLayoutVars>
      </dgm:prSet>
      <dgm:spPr/>
    </dgm:pt>
    <dgm:pt modelId="{49115BAF-5774-5747-A216-190A61495975}" type="pres">
      <dgm:prSet presAssocID="{07169639-9C0E-4A31-BD4B-1C58DCE4C0B7}" presName="spacerBetweenCircleAndCallout" presStyleCnt="0">
        <dgm:presLayoutVars/>
      </dgm:prSet>
      <dgm:spPr/>
    </dgm:pt>
    <dgm:pt modelId="{F6418576-FA9A-0D45-845C-55AF9E5C4094}" type="pres">
      <dgm:prSet presAssocID="{DE5D77FE-84B9-456E-9544-033E0642BB48}" presName="nodeText" presStyleLbl="alignAccFollowNode1" presStyleIdx="14" presStyleCnt="15">
        <dgm:presLayoutVars>
          <dgm:bulletEnabled val="1"/>
        </dgm:presLayoutVars>
      </dgm:prSet>
      <dgm:spPr/>
    </dgm:pt>
  </dgm:ptLst>
  <dgm:cxnLst>
    <dgm:cxn modelId="{39204004-EA19-4050-9FEF-DF314E96DD30}" srcId="{6799144E-80DB-4737-8688-6A9921BE29C8}" destId="{B013AE13-36EF-49B6-8912-629321BEC33B}" srcOrd="0" destOrd="0" parTransId="{903860CB-6B6F-4352-A92A-AB20F0152853}" sibTransId="{09DA8BEB-2251-47F6-AEC7-1A30EE0887C7}"/>
    <dgm:cxn modelId="{9A80C10C-F837-0A44-86D3-8EEF5DA24527}" type="presOf" srcId="{49A7A7D3-7DA8-4862-AC94-A46F105A0513}" destId="{8D445A39-8384-194D-BF56-8503E99B7E4D}" srcOrd="0" destOrd="0" presId="urn:microsoft.com/office/officeart/2016/7/layout/LinearArrowProcessNumbered"/>
    <dgm:cxn modelId="{DF84F420-B189-4B18-AB7A-55F368DCC8D2}" srcId="{6799144E-80DB-4737-8688-6A9921BE29C8}" destId="{DE5D77FE-84B9-456E-9544-033E0642BB48}" srcOrd="4" destOrd="0" parTransId="{1BCFC1DF-994C-4AC6-8B79-49332584709D}" sibTransId="{07169639-9C0E-4A31-BD4B-1C58DCE4C0B7}"/>
    <dgm:cxn modelId="{472F722E-2CBA-2547-B486-364DFED6978B}" type="presOf" srcId="{33186A70-A258-4BF1-B587-CEC42C8CC9D8}" destId="{93AF8773-AC2C-5E4A-8DD3-52F519D964DA}" srcOrd="0" destOrd="0" presId="urn:microsoft.com/office/officeart/2016/7/layout/LinearArrowProcessNumbered"/>
    <dgm:cxn modelId="{1146E03B-2EC0-BC4A-BACE-B07FEE65B58C}" type="presOf" srcId="{0442658B-4181-4E99-9651-FD8E5D14A929}" destId="{B416912F-CFDC-244F-9209-CF05859A8F0F}" srcOrd="0" destOrd="0" presId="urn:microsoft.com/office/officeart/2016/7/layout/LinearArrowProcessNumbered"/>
    <dgm:cxn modelId="{78A57B41-BFCD-7949-BBEF-A474C8B84430}" type="presOf" srcId="{0FD64CC0-6F7C-4554-9093-97FC501FC5B2}" destId="{5FD993DA-9A5F-4E4F-9302-2216A441D7C1}" srcOrd="0" destOrd="0" presId="urn:microsoft.com/office/officeart/2016/7/layout/LinearArrowProcessNumbered"/>
    <dgm:cxn modelId="{B1354A5A-286F-3B41-99BA-BEA83384C875}" type="presOf" srcId="{19D70447-D744-413B-9DD3-3D266813A4CA}" destId="{F6DB8362-7C46-ED4A-8A73-27AABE33DB9B}" srcOrd="0" destOrd="0" presId="urn:microsoft.com/office/officeart/2016/7/layout/LinearArrowProcessNumbered"/>
    <dgm:cxn modelId="{D5D3CC60-7AAC-F643-B6E0-E9AF1D030F51}" type="presOf" srcId="{AFBD03CA-0B0F-40FB-A3AD-EB1FE5A6926A}" destId="{0A25B0CA-3484-4C47-BDD2-69921B8D2815}" srcOrd="0" destOrd="0" presId="urn:microsoft.com/office/officeart/2016/7/layout/LinearArrowProcessNumbered"/>
    <dgm:cxn modelId="{95B33D6E-3F0D-5143-AC55-0EB86DF6472B}" type="presOf" srcId="{DE5D77FE-84B9-456E-9544-033E0642BB48}" destId="{F6418576-FA9A-0D45-845C-55AF9E5C4094}" srcOrd="0" destOrd="0" presId="urn:microsoft.com/office/officeart/2016/7/layout/LinearArrowProcessNumbered"/>
    <dgm:cxn modelId="{3B6C8E71-6589-9045-BACC-DDE4648F4BF4}" type="presOf" srcId="{B013AE13-36EF-49B6-8912-629321BEC33B}" destId="{58E1A66D-4E25-944C-AE1E-AEEA0BA4EE0D}" srcOrd="0" destOrd="0" presId="urn:microsoft.com/office/officeart/2016/7/layout/LinearArrowProcessNumbered"/>
    <dgm:cxn modelId="{309A2F77-462B-CF4F-80FA-016162457A56}" type="presOf" srcId="{09DA8BEB-2251-47F6-AEC7-1A30EE0887C7}" destId="{FA7A50C7-188A-AA47-AC69-D701A65B1186}" srcOrd="0" destOrd="0" presId="urn:microsoft.com/office/officeart/2016/7/layout/LinearArrowProcessNumbered"/>
    <dgm:cxn modelId="{C1EE1B8C-DC9A-4D6F-9FCD-D1CC056F4FAB}" srcId="{6799144E-80DB-4737-8688-6A9921BE29C8}" destId="{19D70447-D744-413B-9DD3-3D266813A4CA}" srcOrd="1" destOrd="0" parTransId="{E453A062-1986-4997-B16C-28F5F1DB94FE}" sibTransId="{33186A70-A258-4BF1-B587-CEC42C8CC9D8}"/>
    <dgm:cxn modelId="{168CA9C4-FAFF-4C40-8170-EB76F7C3A8FE}" type="presOf" srcId="{07169639-9C0E-4A31-BD4B-1C58DCE4C0B7}" destId="{0004FB24-392A-1149-8FF0-210DFCCC007A}" srcOrd="0" destOrd="0" presId="urn:microsoft.com/office/officeart/2016/7/layout/LinearArrowProcessNumbered"/>
    <dgm:cxn modelId="{ABB1E6D1-69AB-734C-A041-50AE1CEC07A6}" type="presOf" srcId="{6799144E-80DB-4737-8688-6A9921BE29C8}" destId="{CC81C0C4-942F-6645-A33B-0FBC4BA8DA86}" srcOrd="0" destOrd="0" presId="urn:microsoft.com/office/officeart/2016/7/layout/LinearArrowProcessNumbered"/>
    <dgm:cxn modelId="{1BC655D4-1B39-4A2A-86AC-DA629851BB5B}" srcId="{6799144E-80DB-4737-8688-6A9921BE29C8}" destId="{0442658B-4181-4E99-9651-FD8E5D14A929}" srcOrd="3" destOrd="0" parTransId="{BF833D3C-3259-49F3-B13A-0AF183828BBA}" sibTransId="{AFBD03CA-0B0F-40FB-A3AD-EB1FE5A6926A}"/>
    <dgm:cxn modelId="{672631ED-9FB8-48AD-B1BC-4BFDE514DD3F}" srcId="{6799144E-80DB-4737-8688-6A9921BE29C8}" destId="{49A7A7D3-7DA8-4862-AC94-A46F105A0513}" srcOrd="2" destOrd="0" parTransId="{A5229E44-85C2-481E-9160-FA5DFF643D7E}" sibTransId="{0FD64CC0-6F7C-4554-9093-97FC501FC5B2}"/>
    <dgm:cxn modelId="{3A7E6754-4EFD-CC46-8B2C-620A62564823}" type="presParOf" srcId="{CC81C0C4-942F-6645-A33B-0FBC4BA8DA86}" destId="{B9EB0458-A6D4-DB4C-9D6E-15B6AF778960}" srcOrd="0" destOrd="0" presId="urn:microsoft.com/office/officeart/2016/7/layout/LinearArrowProcessNumbered"/>
    <dgm:cxn modelId="{1465B881-754D-C24D-B7EB-16BFDD648522}" type="presParOf" srcId="{B9EB0458-A6D4-DB4C-9D6E-15B6AF778960}" destId="{353F9481-12A4-C243-B5DE-A56C2E8665E6}" srcOrd="0" destOrd="0" presId="urn:microsoft.com/office/officeart/2016/7/layout/LinearArrowProcessNumbered"/>
    <dgm:cxn modelId="{4A2E8CA2-AC53-514E-8C2D-EC7FCC412307}" type="presParOf" srcId="{B9EB0458-A6D4-DB4C-9D6E-15B6AF778960}" destId="{B47F0437-7F77-0341-A6F9-BC708050417A}" srcOrd="1" destOrd="0" presId="urn:microsoft.com/office/officeart/2016/7/layout/LinearArrowProcessNumbered"/>
    <dgm:cxn modelId="{0D2D043A-BED1-D74E-B88F-35069DFC872A}" type="presParOf" srcId="{B47F0437-7F77-0341-A6F9-BC708050417A}" destId="{35147C4A-452C-F348-A69F-EE042C26AFD4}" srcOrd="0" destOrd="0" presId="urn:microsoft.com/office/officeart/2016/7/layout/LinearArrowProcessNumbered"/>
    <dgm:cxn modelId="{1EDB561D-AA3A-7946-B342-A13DF5B3C641}" type="presParOf" srcId="{B47F0437-7F77-0341-A6F9-BC708050417A}" destId="{5967339D-0C51-FE42-8BBF-6FDE4A83FA9F}" srcOrd="1" destOrd="0" presId="urn:microsoft.com/office/officeart/2016/7/layout/LinearArrowProcessNumbered"/>
    <dgm:cxn modelId="{406D8C6E-D4A0-BA44-915D-8EC665736973}" type="presParOf" srcId="{B47F0437-7F77-0341-A6F9-BC708050417A}" destId="{FA7A50C7-188A-AA47-AC69-D701A65B1186}" srcOrd="2" destOrd="0" presId="urn:microsoft.com/office/officeart/2016/7/layout/LinearArrowProcessNumbered"/>
    <dgm:cxn modelId="{D6321498-AD02-2D44-B750-D3F3491F73B3}" type="presParOf" srcId="{B47F0437-7F77-0341-A6F9-BC708050417A}" destId="{4EBE611C-0F46-8D49-A045-09DDA539BA31}" srcOrd="3" destOrd="0" presId="urn:microsoft.com/office/officeart/2016/7/layout/LinearArrowProcessNumbered"/>
    <dgm:cxn modelId="{C8564B0C-FCE2-9D42-A496-ECC053864526}" type="presParOf" srcId="{B9EB0458-A6D4-DB4C-9D6E-15B6AF778960}" destId="{58E1A66D-4E25-944C-AE1E-AEEA0BA4EE0D}" srcOrd="2" destOrd="0" presId="urn:microsoft.com/office/officeart/2016/7/layout/LinearArrowProcessNumbered"/>
    <dgm:cxn modelId="{8D6AC61B-69B6-5147-82FA-3968091CCBBA}" type="presParOf" srcId="{CC81C0C4-942F-6645-A33B-0FBC4BA8DA86}" destId="{903FB601-A681-FF48-98EF-23306158094B}" srcOrd="1" destOrd="0" presId="urn:microsoft.com/office/officeart/2016/7/layout/LinearArrowProcessNumbered"/>
    <dgm:cxn modelId="{0F301E01-258A-E54F-B7D2-541C40028408}" type="presParOf" srcId="{CC81C0C4-942F-6645-A33B-0FBC4BA8DA86}" destId="{F0C69A40-505C-2844-808A-2F751D0C3F73}" srcOrd="2" destOrd="0" presId="urn:microsoft.com/office/officeart/2016/7/layout/LinearArrowProcessNumbered"/>
    <dgm:cxn modelId="{A2CB5313-74B4-CA48-AA52-0967B050733D}" type="presParOf" srcId="{F0C69A40-505C-2844-808A-2F751D0C3F73}" destId="{3DE83A09-7F17-8E48-A20F-6478DA6A90A9}" srcOrd="0" destOrd="0" presId="urn:microsoft.com/office/officeart/2016/7/layout/LinearArrowProcessNumbered"/>
    <dgm:cxn modelId="{14077D6C-C971-5C44-BBEA-589FBB63D8BF}" type="presParOf" srcId="{F0C69A40-505C-2844-808A-2F751D0C3F73}" destId="{F4A7331F-970C-8E4F-9A9D-549C07CDE6E2}" srcOrd="1" destOrd="0" presId="urn:microsoft.com/office/officeart/2016/7/layout/LinearArrowProcessNumbered"/>
    <dgm:cxn modelId="{34C6E259-9464-994D-8079-B850181A1F05}" type="presParOf" srcId="{F4A7331F-970C-8E4F-9A9D-549C07CDE6E2}" destId="{0C138490-2B8D-304C-A1D1-A7BB719266A4}" srcOrd="0" destOrd="0" presId="urn:microsoft.com/office/officeart/2016/7/layout/LinearArrowProcessNumbered"/>
    <dgm:cxn modelId="{170C27C8-59C0-334A-8D72-FE21F248F08A}" type="presParOf" srcId="{F4A7331F-970C-8E4F-9A9D-549C07CDE6E2}" destId="{93C33164-41CC-8640-A1E9-4C9ABF005D0C}" srcOrd="1" destOrd="0" presId="urn:microsoft.com/office/officeart/2016/7/layout/LinearArrowProcessNumbered"/>
    <dgm:cxn modelId="{3E59CD11-9E85-D446-9B5A-6D5EF402EFC0}" type="presParOf" srcId="{F4A7331F-970C-8E4F-9A9D-549C07CDE6E2}" destId="{93AF8773-AC2C-5E4A-8DD3-52F519D964DA}" srcOrd="2" destOrd="0" presId="urn:microsoft.com/office/officeart/2016/7/layout/LinearArrowProcessNumbered"/>
    <dgm:cxn modelId="{F524337C-1C7A-4844-B7E3-0917D336220B}" type="presParOf" srcId="{F4A7331F-970C-8E4F-9A9D-549C07CDE6E2}" destId="{8AECF34A-7FF9-9346-A488-8870C6862DC2}" srcOrd="3" destOrd="0" presId="urn:microsoft.com/office/officeart/2016/7/layout/LinearArrowProcessNumbered"/>
    <dgm:cxn modelId="{4077081A-8FB1-C24F-9062-DF0F6D79F232}" type="presParOf" srcId="{F0C69A40-505C-2844-808A-2F751D0C3F73}" destId="{F6DB8362-7C46-ED4A-8A73-27AABE33DB9B}" srcOrd="2" destOrd="0" presId="urn:microsoft.com/office/officeart/2016/7/layout/LinearArrowProcessNumbered"/>
    <dgm:cxn modelId="{BE42F929-713B-4A4E-9AEF-BE6BEA51CDCF}" type="presParOf" srcId="{CC81C0C4-942F-6645-A33B-0FBC4BA8DA86}" destId="{E2AE5CB4-21C9-1142-A7C5-80E8400844A9}" srcOrd="3" destOrd="0" presId="urn:microsoft.com/office/officeart/2016/7/layout/LinearArrowProcessNumbered"/>
    <dgm:cxn modelId="{A9CE1E1C-3BA2-B24A-A415-95F3D17BB8FB}" type="presParOf" srcId="{CC81C0C4-942F-6645-A33B-0FBC4BA8DA86}" destId="{AD80692E-BD3D-FF40-9BB1-64B6CE0A6124}" srcOrd="4" destOrd="0" presId="urn:microsoft.com/office/officeart/2016/7/layout/LinearArrowProcessNumbered"/>
    <dgm:cxn modelId="{86716DEC-297D-1F4B-8C2F-05451AAE06E5}" type="presParOf" srcId="{AD80692E-BD3D-FF40-9BB1-64B6CE0A6124}" destId="{735E7E88-F487-2A4D-BFD0-4CC6691D488E}" srcOrd="0" destOrd="0" presId="urn:microsoft.com/office/officeart/2016/7/layout/LinearArrowProcessNumbered"/>
    <dgm:cxn modelId="{20018A27-E4D7-F746-8A20-0B4A256DFC98}" type="presParOf" srcId="{AD80692E-BD3D-FF40-9BB1-64B6CE0A6124}" destId="{F9DBAF4D-83D9-694A-94CD-8407E9C39A0D}" srcOrd="1" destOrd="0" presId="urn:microsoft.com/office/officeart/2016/7/layout/LinearArrowProcessNumbered"/>
    <dgm:cxn modelId="{31388D19-4DD4-EC42-A7EB-168968F5F3DC}" type="presParOf" srcId="{F9DBAF4D-83D9-694A-94CD-8407E9C39A0D}" destId="{ED68EC90-456F-8141-80B8-3203BA738B86}" srcOrd="0" destOrd="0" presId="urn:microsoft.com/office/officeart/2016/7/layout/LinearArrowProcessNumbered"/>
    <dgm:cxn modelId="{2E791773-AD19-EC4C-82C4-286A6B398D1A}" type="presParOf" srcId="{F9DBAF4D-83D9-694A-94CD-8407E9C39A0D}" destId="{310196A6-E131-A841-B97C-D6B2A23EB470}" srcOrd="1" destOrd="0" presId="urn:microsoft.com/office/officeart/2016/7/layout/LinearArrowProcessNumbered"/>
    <dgm:cxn modelId="{720FC0DC-E59D-1745-A32D-6C5142C23443}" type="presParOf" srcId="{F9DBAF4D-83D9-694A-94CD-8407E9C39A0D}" destId="{5FD993DA-9A5F-4E4F-9302-2216A441D7C1}" srcOrd="2" destOrd="0" presId="urn:microsoft.com/office/officeart/2016/7/layout/LinearArrowProcessNumbered"/>
    <dgm:cxn modelId="{EBA9BA40-5AFD-D34C-B8D7-E92CAFF6FCCB}" type="presParOf" srcId="{F9DBAF4D-83D9-694A-94CD-8407E9C39A0D}" destId="{48CAF595-AA9F-9E44-81EE-529F08E3EF2D}" srcOrd="3" destOrd="0" presId="urn:microsoft.com/office/officeart/2016/7/layout/LinearArrowProcessNumbered"/>
    <dgm:cxn modelId="{6545BB3A-04B5-574A-B749-AF1E415C30E7}" type="presParOf" srcId="{AD80692E-BD3D-FF40-9BB1-64B6CE0A6124}" destId="{8D445A39-8384-194D-BF56-8503E99B7E4D}" srcOrd="2" destOrd="0" presId="urn:microsoft.com/office/officeart/2016/7/layout/LinearArrowProcessNumbered"/>
    <dgm:cxn modelId="{7EBF30EE-2E92-9E49-935E-0A390CBD2021}" type="presParOf" srcId="{CC81C0C4-942F-6645-A33B-0FBC4BA8DA86}" destId="{85CF998C-FCCF-5544-A819-949351728A46}" srcOrd="5" destOrd="0" presId="urn:microsoft.com/office/officeart/2016/7/layout/LinearArrowProcessNumbered"/>
    <dgm:cxn modelId="{D600CB1A-A0B2-8D4E-9B87-6C475605AED1}" type="presParOf" srcId="{CC81C0C4-942F-6645-A33B-0FBC4BA8DA86}" destId="{EDE7127D-05A7-8A46-AA0D-2C15A0C07C9F}" srcOrd="6" destOrd="0" presId="urn:microsoft.com/office/officeart/2016/7/layout/LinearArrowProcessNumbered"/>
    <dgm:cxn modelId="{06BA61BD-A428-5D44-A90D-B4794AE61524}" type="presParOf" srcId="{EDE7127D-05A7-8A46-AA0D-2C15A0C07C9F}" destId="{A75B7ED0-C22A-FE4D-90CC-25059BE33ACC}" srcOrd="0" destOrd="0" presId="urn:microsoft.com/office/officeart/2016/7/layout/LinearArrowProcessNumbered"/>
    <dgm:cxn modelId="{6E864F0C-1B01-CF46-9882-72A4BD749DD9}" type="presParOf" srcId="{EDE7127D-05A7-8A46-AA0D-2C15A0C07C9F}" destId="{5C889A66-6ABC-9E42-8AA3-97B84BC1E3B6}" srcOrd="1" destOrd="0" presId="urn:microsoft.com/office/officeart/2016/7/layout/LinearArrowProcessNumbered"/>
    <dgm:cxn modelId="{C4836CA8-0D0E-4B4F-A0E6-C852710E2139}" type="presParOf" srcId="{5C889A66-6ABC-9E42-8AA3-97B84BC1E3B6}" destId="{97E5FCFD-A0B7-FB4B-B580-CDB706854050}" srcOrd="0" destOrd="0" presId="urn:microsoft.com/office/officeart/2016/7/layout/LinearArrowProcessNumbered"/>
    <dgm:cxn modelId="{1EBD76D4-5623-A54B-9B2E-6AA5210A46FC}" type="presParOf" srcId="{5C889A66-6ABC-9E42-8AA3-97B84BC1E3B6}" destId="{807DB6A6-E8A3-1C4D-9D1E-03649F1DF9D8}" srcOrd="1" destOrd="0" presId="urn:microsoft.com/office/officeart/2016/7/layout/LinearArrowProcessNumbered"/>
    <dgm:cxn modelId="{336A80DE-9A53-0047-BF76-49A4B3DEC22F}" type="presParOf" srcId="{5C889A66-6ABC-9E42-8AA3-97B84BC1E3B6}" destId="{0A25B0CA-3484-4C47-BDD2-69921B8D2815}" srcOrd="2" destOrd="0" presId="urn:microsoft.com/office/officeart/2016/7/layout/LinearArrowProcessNumbered"/>
    <dgm:cxn modelId="{CE8FAB71-9E73-F443-A6F2-E5595F02BAB0}" type="presParOf" srcId="{5C889A66-6ABC-9E42-8AA3-97B84BC1E3B6}" destId="{04DA6FFD-6300-D240-8446-32C79A3FF920}" srcOrd="3" destOrd="0" presId="urn:microsoft.com/office/officeart/2016/7/layout/LinearArrowProcessNumbered"/>
    <dgm:cxn modelId="{1E07A790-728D-D24A-969D-32BF318FBA1E}" type="presParOf" srcId="{EDE7127D-05A7-8A46-AA0D-2C15A0C07C9F}" destId="{B416912F-CFDC-244F-9209-CF05859A8F0F}" srcOrd="2" destOrd="0" presId="urn:microsoft.com/office/officeart/2016/7/layout/LinearArrowProcessNumbered"/>
    <dgm:cxn modelId="{EF680509-334B-A14F-B5EE-9260EAB4D4DF}" type="presParOf" srcId="{CC81C0C4-942F-6645-A33B-0FBC4BA8DA86}" destId="{5875B84D-BE99-A84D-A636-8011BDE14553}" srcOrd="7" destOrd="0" presId="urn:microsoft.com/office/officeart/2016/7/layout/LinearArrowProcessNumbered"/>
    <dgm:cxn modelId="{1E9AF561-71DE-4944-87E4-18999E0C9B82}" type="presParOf" srcId="{CC81C0C4-942F-6645-A33B-0FBC4BA8DA86}" destId="{B819EDAF-CE51-5A44-8DAD-AA5489505F6E}" srcOrd="8" destOrd="0" presId="urn:microsoft.com/office/officeart/2016/7/layout/LinearArrowProcessNumbered"/>
    <dgm:cxn modelId="{7C5429D2-7190-F947-A516-7AFD1DB0EA99}" type="presParOf" srcId="{B819EDAF-CE51-5A44-8DAD-AA5489505F6E}" destId="{C385AB7C-33E6-2444-A8A6-CEDF691F9085}" srcOrd="0" destOrd="0" presId="urn:microsoft.com/office/officeart/2016/7/layout/LinearArrowProcessNumbered"/>
    <dgm:cxn modelId="{DC67790E-7E96-D14D-A859-588531F5D320}" type="presParOf" srcId="{B819EDAF-CE51-5A44-8DAD-AA5489505F6E}" destId="{32321691-FEE9-B34E-85BB-AEE2701E3FED}" srcOrd="1" destOrd="0" presId="urn:microsoft.com/office/officeart/2016/7/layout/LinearArrowProcessNumbered"/>
    <dgm:cxn modelId="{42505CEC-91C0-EF48-9F74-9468B787D799}" type="presParOf" srcId="{32321691-FEE9-B34E-85BB-AEE2701E3FED}" destId="{03E56B18-F4AB-7743-B134-003EE6FCDE7E}" srcOrd="0" destOrd="0" presId="urn:microsoft.com/office/officeart/2016/7/layout/LinearArrowProcessNumbered"/>
    <dgm:cxn modelId="{B1BA256C-F4B0-6540-B3A6-E47323FE0B45}" type="presParOf" srcId="{32321691-FEE9-B34E-85BB-AEE2701E3FED}" destId="{7D01A647-82E5-894E-9255-0C214AEA9E42}" srcOrd="1" destOrd="0" presId="urn:microsoft.com/office/officeart/2016/7/layout/LinearArrowProcessNumbered"/>
    <dgm:cxn modelId="{8EFA95A1-DB68-4D49-83A3-6EA1690D40E3}" type="presParOf" srcId="{32321691-FEE9-B34E-85BB-AEE2701E3FED}" destId="{0004FB24-392A-1149-8FF0-210DFCCC007A}" srcOrd="2" destOrd="0" presId="urn:microsoft.com/office/officeart/2016/7/layout/LinearArrowProcessNumbered"/>
    <dgm:cxn modelId="{1F85A71D-073E-B14A-827B-E21D4CFC28EF}" type="presParOf" srcId="{32321691-FEE9-B34E-85BB-AEE2701E3FED}" destId="{49115BAF-5774-5747-A216-190A61495975}" srcOrd="3" destOrd="0" presId="urn:microsoft.com/office/officeart/2016/7/layout/LinearArrowProcessNumbered"/>
    <dgm:cxn modelId="{D62B0DA5-7162-824A-A439-0A2FE3F166FD}" type="presParOf" srcId="{B819EDAF-CE51-5A44-8DAD-AA5489505F6E}" destId="{F6418576-FA9A-0D45-845C-55AF9E5C4094}" srcOrd="2" destOrd="0" presId="urn:microsoft.com/office/officeart/2016/7/layout/LinearArrow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147C4A-452C-F348-A69F-EE042C26AFD4}">
      <dsp:nvSpPr>
        <dsp:cNvPr id="0" name=""/>
        <dsp:cNvSpPr/>
      </dsp:nvSpPr>
      <dsp:spPr>
        <a:xfrm>
          <a:off x="1052586" y="1110636"/>
          <a:ext cx="841042" cy="71"/>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67339D-0C51-FE42-8BBF-6FDE4A83FA9F}">
      <dsp:nvSpPr>
        <dsp:cNvPr id="0" name=""/>
        <dsp:cNvSpPr/>
      </dsp:nvSpPr>
      <dsp:spPr>
        <a:xfrm>
          <a:off x="1944092" y="1040024"/>
          <a:ext cx="96719" cy="181664"/>
        </a:xfrm>
        <a:prstGeom prst="chevron">
          <a:avLst>
            <a:gd name="adj" fmla="val 90000"/>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A7A50C7-188A-AA47-AC69-D701A65B1186}">
      <dsp:nvSpPr>
        <dsp:cNvPr id="0" name=""/>
        <dsp:cNvSpPr/>
      </dsp:nvSpPr>
      <dsp:spPr>
        <a:xfrm>
          <a:off x="525631" y="688846"/>
          <a:ext cx="843651" cy="843651"/>
        </a:xfrm>
        <a:prstGeom prst="ellips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44650">
            <a:lnSpc>
              <a:spcPct val="90000"/>
            </a:lnSpc>
            <a:spcBef>
              <a:spcPct val="0"/>
            </a:spcBef>
            <a:spcAft>
              <a:spcPct val="35000"/>
            </a:spcAft>
            <a:buNone/>
          </a:pPr>
          <a:r>
            <a:rPr lang="en-US" sz="3700" kern="1200"/>
            <a:t>1</a:t>
          </a:r>
        </a:p>
      </dsp:txBody>
      <dsp:txXfrm>
        <a:off x="649181" y="812396"/>
        <a:ext cx="596551" cy="596551"/>
      </dsp:txXfrm>
    </dsp:sp>
    <dsp:sp modelId="{58E1A66D-4E25-944C-AE1E-AEEA0BA4EE0D}">
      <dsp:nvSpPr>
        <dsp:cNvPr id="0" name=""/>
        <dsp:cNvSpPr/>
      </dsp:nvSpPr>
      <dsp:spPr>
        <a:xfrm>
          <a:off x="1283" y="1698097"/>
          <a:ext cx="1892345" cy="1965600"/>
        </a:xfrm>
        <a:prstGeom prst="upArrowCallout">
          <a:avLst>
            <a:gd name="adj1" fmla="val 50000"/>
            <a:gd name="adj2" fmla="val 20000"/>
            <a:gd name="adj3" fmla="val 20000"/>
            <a:gd name="adj4" fmla="val 100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270" tIns="165100" rIns="149270" bIns="165100" numCol="1" spcCol="1270" anchor="t" anchorCtr="0">
          <a:noAutofit/>
        </a:bodyPr>
        <a:lstStyle/>
        <a:p>
          <a:pPr marL="0" lvl="0" indent="0" algn="l" defTabSz="488950">
            <a:lnSpc>
              <a:spcPct val="90000"/>
            </a:lnSpc>
            <a:spcBef>
              <a:spcPct val="0"/>
            </a:spcBef>
            <a:spcAft>
              <a:spcPct val="35000"/>
            </a:spcAft>
            <a:buNone/>
          </a:pPr>
          <a:r>
            <a:rPr lang="en-US" sz="1100" b="0" i="0" kern="1200"/>
            <a:t>Optimized Operations: Data-driven insights enable better resource allocation, staff performance evaluation, and operational efficiency.</a:t>
          </a:r>
          <a:endParaRPr lang="en-US" sz="1100" kern="1200"/>
        </a:p>
      </dsp:txBody>
      <dsp:txXfrm>
        <a:off x="1283" y="2076566"/>
        <a:ext cx="1892345" cy="1587131"/>
      </dsp:txXfrm>
    </dsp:sp>
    <dsp:sp modelId="{0C138490-2B8D-304C-A1D1-A7BB719266A4}">
      <dsp:nvSpPr>
        <dsp:cNvPr id="0" name=""/>
        <dsp:cNvSpPr/>
      </dsp:nvSpPr>
      <dsp:spPr>
        <a:xfrm>
          <a:off x="2103890" y="1110636"/>
          <a:ext cx="1892345" cy="72"/>
        </a:xfrm>
        <a:prstGeom prst="rect">
          <a:avLst/>
        </a:prstGeom>
        <a:solidFill>
          <a:schemeClr val="accent5">
            <a:tint val="40000"/>
            <a:alpha val="90000"/>
            <a:hueOff val="0"/>
            <a:satOff val="0"/>
            <a:lumOff val="0"/>
            <a:alphaOff val="0"/>
          </a:schemeClr>
        </a:solidFill>
        <a:ln w="1905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C33164-41CC-8640-A1E9-4C9ABF005D0C}">
      <dsp:nvSpPr>
        <dsp:cNvPr id="0" name=""/>
        <dsp:cNvSpPr/>
      </dsp:nvSpPr>
      <dsp:spPr>
        <a:xfrm>
          <a:off x="4046698" y="1040024"/>
          <a:ext cx="96719" cy="181665"/>
        </a:xfrm>
        <a:prstGeom prst="chevron">
          <a:avLst>
            <a:gd name="adj" fmla="val 90000"/>
          </a:avLst>
        </a:prstGeom>
        <a:solidFill>
          <a:schemeClr val="accent6">
            <a:tint val="40000"/>
            <a:alpha val="90000"/>
            <a:hueOff val="0"/>
            <a:satOff val="0"/>
            <a:lumOff val="0"/>
            <a:alphaOff val="0"/>
          </a:schemeClr>
        </a:solidFill>
        <a:ln w="1905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AF8773-AC2C-5E4A-8DD3-52F519D964DA}">
      <dsp:nvSpPr>
        <dsp:cNvPr id="0" name=""/>
        <dsp:cNvSpPr/>
      </dsp:nvSpPr>
      <dsp:spPr>
        <a:xfrm>
          <a:off x="2628237" y="688846"/>
          <a:ext cx="843651" cy="843651"/>
        </a:xfrm>
        <a:prstGeom prst="ellipse">
          <a:avLst/>
        </a:prstGeom>
        <a:solidFill>
          <a:schemeClr val="accent3">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44650">
            <a:lnSpc>
              <a:spcPct val="90000"/>
            </a:lnSpc>
            <a:spcBef>
              <a:spcPct val="0"/>
            </a:spcBef>
            <a:spcAft>
              <a:spcPct val="35000"/>
            </a:spcAft>
            <a:buNone/>
          </a:pPr>
          <a:r>
            <a:rPr lang="en-US" sz="3700" kern="1200"/>
            <a:t>2</a:t>
          </a:r>
        </a:p>
      </dsp:txBody>
      <dsp:txXfrm>
        <a:off x="2751787" y="812396"/>
        <a:ext cx="596551" cy="596551"/>
      </dsp:txXfrm>
    </dsp:sp>
    <dsp:sp modelId="{F6DB8362-7C46-ED4A-8A73-27AABE33DB9B}">
      <dsp:nvSpPr>
        <dsp:cNvPr id="0" name=""/>
        <dsp:cNvSpPr/>
      </dsp:nvSpPr>
      <dsp:spPr>
        <a:xfrm>
          <a:off x="2103890" y="1698097"/>
          <a:ext cx="1892345" cy="1965600"/>
        </a:xfrm>
        <a:prstGeom prst="upArrowCallout">
          <a:avLst>
            <a:gd name="adj1" fmla="val 50000"/>
            <a:gd name="adj2" fmla="val 20000"/>
            <a:gd name="adj3" fmla="val 20000"/>
            <a:gd name="adj4" fmla="val 100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270" tIns="165100" rIns="149270" bIns="165100" numCol="1" spcCol="1270" anchor="t" anchorCtr="0">
          <a:noAutofit/>
        </a:bodyPr>
        <a:lstStyle/>
        <a:p>
          <a:pPr marL="0" lvl="0" indent="0" algn="l" defTabSz="488950">
            <a:lnSpc>
              <a:spcPct val="90000"/>
            </a:lnSpc>
            <a:spcBef>
              <a:spcPct val="0"/>
            </a:spcBef>
            <a:spcAft>
              <a:spcPct val="35000"/>
            </a:spcAft>
            <a:buNone/>
          </a:pPr>
          <a:r>
            <a:rPr lang="en-US" sz="1100" b="0" i="0" kern="1200"/>
            <a:t>Strategic Growth: Store and geographical revenue analysis identify top-performing locations and expansion opportunities.</a:t>
          </a:r>
          <a:endParaRPr lang="en-US" sz="1100" kern="1200"/>
        </a:p>
      </dsp:txBody>
      <dsp:txXfrm>
        <a:off x="2103890" y="2076566"/>
        <a:ext cx="1892345" cy="1587131"/>
      </dsp:txXfrm>
    </dsp:sp>
    <dsp:sp modelId="{ED68EC90-456F-8141-80B8-3203BA738B86}">
      <dsp:nvSpPr>
        <dsp:cNvPr id="0" name=""/>
        <dsp:cNvSpPr/>
      </dsp:nvSpPr>
      <dsp:spPr>
        <a:xfrm>
          <a:off x="4206496" y="1110636"/>
          <a:ext cx="1892345" cy="72"/>
        </a:xfrm>
        <a:prstGeom prst="rect">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0196A6-E131-A841-B97C-D6B2A23EB470}">
      <dsp:nvSpPr>
        <dsp:cNvPr id="0" name=""/>
        <dsp:cNvSpPr/>
      </dsp:nvSpPr>
      <dsp:spPr>
        <a:xfrm>
          <a:off x="6149305" y="1040024"/>
          <a:ext cx="96719" cy="181665"/>
        </a:xfrm>
        <a:prstGeom prst="chevron">
          <a:avLst>
            <a:gd name="adj" fmla="val 90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FD993DA-9A5F-4E4F-9302-2216A441D7C1}">
      <dsp:nvSpPr>
        <dsp:cNvPr id="0" name=""/>
        <dsp:cNvSpPr/>
      </dsp:nvSpPr>
      <dsp:spPr>
        <a:xfrm>
          <a:off x="4730844" y="688846"/>
          <a:ext cx="843651" cy="843651"/>
        </a:xfrm>
        <a:prstGeom prst="ellipse">
          <a:avLst/>
        </a:prstGeom>
        <a:solidFill>
          <a:schemeClr val="accent4">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44650">
            <a:lnSpc>
              <a:spcPct val="90000"/>
            </a:lnSpc>
            <a:spcBef>
              <a:spcPct val="0"/>
            </a:spcBef>
            <a:spcAft>
              <a:spcPct val="35000"/>
            </a:spcAft>
            <a:buNone/>
          </a:pPr>
          <a:r>
            <a:rPr lang="en-US" sz="3700" kern="1200"/>
            <a:t>3</a:t>
          </a:r>
        </a:p>
      </dsp:txBody>
      <dsp:txXfrm>
        <a:off x="4854394" y="812396"/>
        <a:ext cx="596551" cy="596551"/>
      </dsp:txXfrm>
    </dsp:sp>
    <dsp:sp modelId="{8D445A39-8384-194D-BF56-8503E99B7E4D}">
      <dsp:nvSpPr>
        <dsp:cNvPr id="0" name=""/>
        <dsp:cNvSpPr/>
      </dsp:nvSpPr>
      <dsp:spPr>
        <a:xfrm>
          <a:off x="4206496" y="1698097"/>
          <a:ext cx="1892345" cy="1965600"/>
        </a:xfrm>
        <a:prstGeom prst="upArrowCallout">
          <a:avLst>
            <a:gd name="adj1" fmla="val 50000"/>
            <a:gd name="adj2" fmla="val 20000"/>
            <a:gd name="adj3" fmla="val 20000"/>
            <a:gd name="adj4" fmla="val 100000"/>
          </a:avLst>
        </a:prstGeom>
        <a:solidFill>
          <a:schemeClr val="accent5">
            <a:tint val="40000"/>
            <a:alpha val="90000"/>
            <a:hueOff val="0"/>
            <a:satOff val="0"/>
            <a:lumOff val="0"/>
            <a:alphaOff val="0"/>
          </a:schemeClr>
        </a:solidFill>
        <a:ln w="1905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270" tIns="165100" rIns="149270" bIns="165100" numCol="1" spcCol="1270" anchor="t" anchorCtr="0">
          <a:noAutofit/>
        </a:bodyPr>
        <a:lstStyle/>
        <a:p>
          <a:pPr marL="0" lvl="0" indent="0" algn="l" defTabSz="488950">
            <a:lnSpc>
              <a:spcPct val="90000"/>
            </a:lnSpc>
            <a:spcBef>
              <a:spcPct val="0"/>
            </a:spcBef>
            <a:spcAft>
              <a:spcPct val="35000"/>
            </a:spcAft>
            <a:buNone/>
          </a:pPr>
          <a:r>
            <a:rPr lang="en-US" sz="1100" b="0" i="0" kern="1200"/>
            <a:t>Enhanced Customer Experience: Membership and car popularity trends guide tailored marketing and service strategies.</a:t>
          </a:r>
          <a:endParaRPr lang="en-US" sz="1100" kern="1200"/>
        </a:p>
      </dsp:txBody>
      <dsp:txXfrm>
        <a:off x="4206496" y="2076566"/>
        <a:ext cx="1892345" cy="1587131"/>
      </dsp:txXfrm>
    </dsp:sp>
    <dsp:sp modelId="{97E5FCFD-A0B7-FB4B-B580-CDB706854050}">
      <dsp:nvSpPr>
        <dsp:cNvPr id="0" name=""/>
        <dsp:cNvSpPr/>
      </dsp:nvSpPr>
      <dsp:spPr>
        <a:xfrm>
          <a:off x="6309103" y="1110636"/>
          <a:ext cx="1892345" cy="72"/>
        </a:xfrm>
        <a:prstGeom prst="rect">
          <a:avLst/>
        </a:prstGeom>
        <a:solidFill>
          <a:schemeClr val="accent6">
            <a:tint val="40000"/>
            <a:alpha val="90000"/>
            <a:hueOff val="0"/>
            <a:satOff val="0"/>
            <a:lumOff val="0"/>
            <a:alphaOff val="0"/>
          </a:schemeClr>
        </a:solidFill>
        <a:ln w="1905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7DB6A6-E8A3-1C4D-9D1E-03649F1DF9D8}">
      <dsp:nvSpPr>
        <dsp:cNvPr id="0" name=""/>
        <dsp:cNvSpPr/>
      </dsp:nvSpPr>
      <dsp:spPr>
        <a:xfrm>
          <a:off x="8251911" y="1040024"/>
          <a:ext cx="96719" cy="181665"/>
        </a:xfrm>
        <a:prstGeom prst="chevron">
          <a:avLst>
            <a:gd name="adj" fmla="val 90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A25B0CA-3484-4C47-BDD2-69921B8D2815}">
      <dsp:nvSpPr>
        <dsp:cNvPr id="0" name=""/>
        <dsp:cNvSpPr/>
      </dsp:nvSpPr>
      <dsp:spPr>
        <a:xfrm>
          <a:off x="6833450" y="688846"/>
          <a:ext cx="843651" cy="843651"/>
        </a:xfrm>
        <a:prstGeom prst="ellipse">
          <a:avLst/>
        </a:prstGeom>
        <a:solidFill>
          <a:schemeClr val="accent5">
            <a:hueOff val="0"/>
            <a:satOff val="0"/>
            <a:lumOff val="0"/>
            <a:alphaOff val="0"/>
          </a:schemeClr>
        </a:solidFill>
        <a:ln w="1905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44650">
            <a:lnSpc>
              <a:spcPct val="90000"/>
            </a:lnSpc>
            <a:spcBef>
              <a:spcPct val="0"/>
            </a:spcBef>
            <a:spcAft>
              <a:spcPct val="35000"/>
            </a:spcAft>
            <a:buNone/>
          </a:pPr>
          <a:r>
            <a:rPr lang="en-US" sz="3700" kern="1200"/>
            <a:t>4</a:t>
          </a:r>
        </a:p>
      </dsp:txBody>
      <dsp:txXfrm>
        <a:off x="6957000" y="812396"/>
        <a:ext cx="596551" cy="596551"/>
      </dsp:txXfrm>
    </dsp:sp>
    <dsp:sp modelId="{B416912F-CFDC-244F-9209-CF05859A8F0F}">
      <dsp:nvSpPr>
        <dsp:cNvPr id="0" name=""/>
        <dsp:cNvSpPr/>
      </dsp:nvSpPr>
      <dsp:spPr>
        <a:xfrm>
          <a:off x="6309103" y="1698097"/>
          <a:ext cx="1892345" cy="1965600"/>
        </a:xfrm>
        <a:prstGeom prst="upArrowCallout">
          <a:avLst>
            <a:gd name="adj1" fmla="val 50000"/>
            <a:gd name="adj2" fmla="val 20000"/>
            <a:gd name="adj3" fmla="val 20000"/>
            <a:gd name="adj4" fmla="val 100000"/>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270" tIns="165100" rIns="149270" bIns="165100" numCol="1" spcCol="1270" anchor="t" anchorCtr="0">
          <a:noAutofit/>
        </a:bodyPr>
        <a:lstStyle/>
        <a:p>
          <a:pPr marL="0" lvl="0" indent="0" algn="l" defTabSz="488950">
            <a:lnSpc>
              <a:spcPct val="90000"/>
            </a:lnSpc>
            <a:spcBef>
              <a:spcPct val="0"/>
            </a:spcBef>
            <a:spcAft>
              <a:spcPct val="35000"/>
            </a:spcAft>
            <a:buNone/>
          </a:pPr>
          <a:r>
            <a:rPr lang="en-US" sz="1100" b="0" i="0" kern="1200"/>
            <a:t>Actionable Insights: Power BI visualizations provide clear metrics for informed decision-making, ensuring long-term business success.</a:t>
          </a:r>
          <a:endParaRPr lang="en-US" sz="1100" kern="1200"/>
        </a:p>
      </dsp:txBody>
      <dsp:txXfrm>
        <a:off x="6309103" y="2076566"/>
        <a:ext cx="1892345" cy="1587131"/>
      </dsp:txXfrm>
    </dsp:sp>
    <dsp:sp modelId="{03E56B18-F4AB-7743-B134-003EE6FCDE7E}">
      <dsp:nvSpPr>
        <dsp:cNvPr id="0" name=""/>
        <dsp:cNvSpPr/>
      </dsp:nvSpPr>
      <dsp:spPr>
        <a:xfrm>
          <a:off x="8411709" y="1110635"/>
          <a:ext cx="946172" cy="72"/>
        </a:xfrm>
        <a:prstGeom prst="rect">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004FB24-392A-1149-8FF0-210DFCCC007A}">
      <dsp:nvSpPr>
        <dsp:cNvPr id="0" name=""/>
        <dsp:cNvSpPr/>
      </dsp:nvSpPr>
      <dsp:spPr>
        <a:xfrm>
          <a:off x="8936057" y="688846"/>
          <a:ext cx="843651" cy="843651"/>
        </a:xfrm>
        <a:prstGeom prst="ellipse">
          <a:avLst/>
        </a:prstGeom>
        <a:solidFill>
          <a:schemeClr val="accent6">
            <a:hueOff val="0"/>
            <a:satOff val="0"/>
            <a:lumOff val="0"/>
            <a:alphaOff val="0"/>
          </a:schemeClr>
        </a:solidFill>
        <a:ln w="1905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38" tIns="32738" rIns="32738" bIns="32738" numCol="1" spcCol="1270" anchor="ctr" anchorCtr="0">
          <a:noAutofit/>
        </a:bodyPr>
        <a:lstStyle/>
        <a:p>
          <a:pPr marL="0" lvl="0" indent="0" algn="ctr" defTabSz="1644650">
            <a:lnSpc>
              <a:spcPct val="90000"/>
            </a:lnSpc>
            <a:spcBef>
              <a:spcPct val="0"/>
            </a:spcBef>
            <a:spcAft>
              <a:spcPct val="35000"/>
            </a:spcAft>
            <a:buNone/>
          </a:pPr>
          <a:r>
            <a:rPr lang="en-US" sz="3700" kern="1200"/>
            <a:t>5</a:t>
          </a:r>
        </a:p>
      </dsp:txBody>
      <dsp:txXfrm>
        <a:off x="9059607" y="812396"/>
        <a:ext cx="596551" cy="596551"/>
      </dsp:txXfrm>
    </dsp:sp>
    <dsp:sp modelId="{F6418576-FA9A-0D45-845C-55AF9E5C4094}">
      <dsp:nvSpPr>
        <dsp:cNvPr id="0" name=""/>
        <dsp:cNvSpPr/>
      </dsp:nvSpPr>
      <dsp:spPr>
        <a:xfrm>
          <a:off x="8411709" y="1698097"/>
          <a:ext cx="1892345" cy="1965600"/>
        </a:xfrm>
        <a:prstGeom prst="upArrowCallout">
          <a:avLst>
            <a:gd name="adj1" fmla="val 50000"/>
            <a:gd name="adj2" fmla="val 20000"/>
            <a:gd name="adj3" fmla="val 20000"/>
            <a:gd name="adj4" fmla="val 100000"/>
          </a:avLst>
        </a:prstGeom>
        <a:solidFill>
          <a:schemeClr val="accent6">
            <a:tint val="40000"/>
            <a:alpha val="90000"/>
            <a:hueOff val="0"/>
            <a:satOff val="0"/>
            <a:lumOff val="0"/>
            <a:alphaOff val="0"/>
          </a:schemeClr>
        </a:solidFill>
        <a:ln w="1905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270" tIns="165100" rIns="149270" bIns="165100" numCol="1" spcCol="1270" anchor="t" anchorCtr="0">
          <a:noAutofit/>
        </a:bodyPr>
        <a:lstStyle/>
        <a:p>
          <a:pPr marL="0" lvl="0" indent="0" algn="l" defTabSz="488950">
            <a:lnSpc>
              <a:spcPct val="90000"/>
            </a:lnSpc>
            <a:spcBef>
              <a:spcPct val="0"/>
            </a:spcBef>
            <a:spcAft>
              <a:spcPct val="35000"/>
            </a:spcAft>
            <a:buNone/>
          </a:pPr>
          <a:r>
            <a:rPr lang="en-US" sz="1100" b="0" i="0" kern="1200"/>
            <a:t>This project demonstrates the synergy of robust database design and advanced analytics, driving operational excellence and strategic growth in the competitive car rental industry.</a:t>
          </a:r>
          <a:endParaRPr lang="en-US" sz="1100" kern="1200"/>
        </a:p>
      </dsp:txBody>
      <dsp:txXfrm>
        <a:off x="8411709" y="2076566"/>
        <a:ext cx="1892345" cy="1587131"/>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FD30F-40F3-C34E-99EA-32F59E811EF0}" type="datetimeFigureOut">
              <a:rPr lang="en-US" smtClean="0"/>
              <a:t>12/5/24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388A8-E86B-134E-9B65-2BFABD9CD094}" type="slidenum">
              <a:rPr lang="en-US" smtClean="0"/>
              <a:t>‹#›</a:t>
            </a:fld>
            <a:endParaRPr lang="en-US"/>
          </a:p>
        </p:txBody>
      </p:sp>
    </p:spTree>
    <p:extLst>
      <p:ext uri="{BB962C8B-B14F-4D97-AF65-F5344CB8AC3E}">
        <p14:creationId xmlns:p14="http://schemas.microsoft.com/office/powerpoint/2010/main" val="2463499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C388A8-E86B-134E-9B65-2BFABD9CD094}" type="slidenum">
              <a:rPr lang="en-US" smtClean="0"/>
              <a:t>1</a:t>
            </a:fld>
            <a:endParaRPr lang="en-US"/>
          </a:p>
        </p:txBody>
      </p:sp>
    </p:spTree>
    <p:extLst>
      <p:ext uri="{BB962C8B-B14F-4D97-AF65-F5344CB8AC3E}">
        <p14:creationId xmlns:p14="http://schemas.microsoft.com/office/powerpoint/2010/main" val="36432804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B9D75-6E09-216B-E217-2887A0ADCE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94ABE1-11F1-EA03-20C9-066E8A58A6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62CAD2-BA94-2A6B-EAF0-49978A810BE8}"/>
              </a:ext>
            </a:extLst>
          </p:cNvPr>
          <p:cNvSpPr>
            <a:spLocks noGrp="1"/>
          </p:cNvSpPr>
          <p:nvPr>
            <p:ph type="dt" sz="half" idx="10"/>
          </p:nvPr>
        </p:nvSpPr>
        <p:spPr/>
        <p:txBody>
          <a:bodyPr/>
          <a:lstStyle/>
          <a:p>
            <a:fld id="{79C5A860-F335-4252-AA00-24FB67ED2982}" type="datetime1">
              <a:rPr lang="en-US" smtClean="0"/>
              <a:t>12/5/24</a:t>
            </a:fld>
            <a:endParaRPr lang="en-US"/>
          </a:p>
        </p:txBody>
      </p:sp>
      <p:sp>
        <p:nvSpPr>
          <p:cNvPr id="5" name="Footer Placeholder 4">
            <a:extLst>
              <a:ext uri="{FF2B5EF4-FFF2-40B4-BE49-F238E27FC236}">
                <a16:creationId xmlns:a16="http://schemas.microsoft.com/office/drawing/2014/main" id="{BEABF2B4-EC1A-6919-E725-E7E1BBE16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C5852-86C8-E40B-BA0E-4402A4EB2610}"/>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11289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967FC-A534-1CFF-574F-2473DDA83C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009C1E-AB51-3182-68C8-624834A05A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0FC50E-3D43-3CDD-01FB-F8B6D76B11E1}"/>
              </a:ext>
            </a:extLst>
          </p:cNvPr>
          <p:cNvSpPr>
            <a:spLocks noGrp="1"/>
          </p:cNvSpPr>
          <p:nvPr>
            <p:ph type="dt" sz="half" idx="10"/>
          </p:nvPr>
        </p:nvSpPr>
        <p:spPr/>
        <p:txBody>
          <a:bodyPr/>
          <a:lstStyle/>
          <a:p>
            <a:fld id="{46AB1048-0047-48CA-88BA-D69B470942CF}" type="datetime1">
              <a:rPr lang="en-US" smtClean="0"/>
              <a:t>12/5/24</a:t>
            </a:fld>
            <a:endParaRPr lang="en-US"/>
          </a:p>
        </p:txBody>
      </p:sp>
      <p:sp>
        <p:nvSpPr>
          <p:cNvPr id="5" name="Footer Placeholder 4">
            <a:extLst>
              <a:ext uri="{FF2B5EF4-FFF2-40B4-BE49-F238E27FC236}">
                <a16:creationId xmlns:a16="http://schemas.microsoft.com/office/drawing/2014/main" id="{35AD385E-B00E-DCD1-BECA-91A7E4F140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9B051-FBF1-0E93-2E1B-520ADF99EE15}"/>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57092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5EAD15-8FF8-4382-7B66-9F647F712EA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9EBAF3-154F-3ED0-0B15-EE26DCD461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FF0C5D-A14A-3375-0E0E-E1862EB21644}"/>
              </a:ext>
            </a:extLst>
          </p:cNvPr>
          <p:cNvSpPr>
            <a:spLocks noGrp="1"/>
          </p:cNvSpPr>
          <p:nvPr>
            <p:ph type="dt" sz="half" idx="10"/>
          </p:nvPr>
        </p:nvSpPr>
        <p:spPr/>
        <p:txBody>
          <a:bodyPr/>
          <a:lstStyle/>
          <a:p>
            <a:fld id="{5BD83879-648C-49A9-81A2-0EF5946532D0}" type="datetime1">
              <a:rPr lang="en-US" smtClean="0"/>
              <a:t>12/5/24</a:t>
            </a:fld>
            <a:endParaRPr lang="en-US"/>
          </a:p>
        </p:txBody>
      </p:sp>
      <p:sp>
        <p:nvSpPr>
          <p:cNvPr id="5" name="Footer Placeholder 4">
            <a:extLst>
              <a:ext uri="{FF2B5EF4-FFF2-40B4-BE49-F238E27FC236}">
                <a16:creationId xmlns:a16="http://schemas.microsoft.com/office/drawing/2014/main" id="{C8EFB24D-7670-8428-E817-DCD2A4724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267FD9-12F3-95CE-5F7D-59FCE1D03301}"/>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74087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BC2D2-24C2-02F0-800A-C1DC616A0D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9D6DAB-BB5A-E604-B8F6-06B03FB183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C224BA-04C6-64B8-2F14-845CB55EA85E}"/>
              </a:ext>
            </a:extLst>
          </p:cNvPr>
          <p:cNvSpPr>
            <a:spLocks noGrp="1"/>
          </p:cNvSpPr>
          <p:nvPr>
            <p:ph type="dt" sz="half" idx="10"/>
          </p:nvPr>
        </p:nvSpPr>
        <p:spPr/>
        <p:txBody>
          <a:bodyPr/>
          <a:lstStyle/>
          <a:p>
            <a:fld id="{D04BC802-30E3-4658-9CCA-F873646FEC67}" type="datetime1">
              <a:rPr lang="en-US" smtClean="0"/>
              <a:t>12/5/24</a:t>
            </a:fld>
            <a:endParaRPr lang="en-US"/>
          </a:p>
        </p:txBody>
      </p:sp>
      <p:sp>
        <p:nvSpPr>
          <p:cNvPr id="5" name="Footer Placeholder 4">
            <a:extLst>
              <a:ext uri="{FF2B5EF4-FFF2-40B4-BE49-F238E27FC236}">
                <a16:creationId xmlns:a16="http://schemas.microsoft.com/office/drawing/2014/main" id="{81F91932-2314-69E0-86AF-066544F489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1659AC-F9E9-350A-3730-F077942812B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95000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9BD31-0F29-1CB6-ED9F-EF98FBABFA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478184-79C9-AB13-42EF-4C099D97BF5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8ED50B-5861-64CD-45B2-30B397719417}"/>
              </a:ext>
            </a:extLst>
          </p:cNvPr>
          <p:cNvSpPr>
            <a:spLocks noGrp="1"/>
          </p:cNvSpPr>
          <p:nvPr>
            <p:ph type="dt" sz="half" idx="10"/>
          </p:nvPr>
        </p:nvSpPr>
        <p:spPr/>
        <p:txBody>
          <a:bodyPr/>
          <a:lstStyle/>
          <a:p>
            <a:fld id="{0AB227A3-19CE-4153-81CE-64EB7AB094B3}" type="datetime1">
              <a:rPr lang="en-US" smtClean="0"/>
              <a:t>12/5/24</a:t>
            </a:fld>
            <a:endParaRPr lang="en-US"/>
          </a:p>
        </p:txBody>
      </p:sp>
      <p:sp>
        <p:nvSpPr>
          <p:cNvPr id="5" name="Footer Placeholder 4">
            <a:extLst>
              <a:ext uri="{FF2B5EF4-FFF2-40B4-BE49-F238E27FC236}">
                <a16:creationId xmlns:a16="http://schemas.microsoft.com/office/drawing/2014/main" id="{05315FA2-D803-DF1C-29EC-070BA0DA41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747DA8-3CB9-BF8A-CEF2-74996EFF8E2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87456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2F16C-7C7B-FF19-8E85-E93702EE56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88B15C-5EF8-EDFF-44A8-028C2E76E0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48C772-A760-0AD3-BD92-67603A23F2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1C2690-F6C2-1908-BDE9-A773BE82F764}"/>
              </a:ext>
            </a:extLst>
          </p:cNvPr>
          <p:cNvSpPr>
            <a:spLocks noGrp="1"/>
          </p:cNvSpPr>
          <p:nvPr>
            <p:ph type="dt" sz="half" idx="10"/>
          </p:nvPr>
        </p:nvSpPr>
        <p:spPr/>
        <p:txBody>
          <a:bodyPr/>
          <a:lstStyle/>
          <a:p>
            <a:fld id="{B819A100-10F6-477E-8847-29D479EF1C92}" type="datetime1">
              <a:rPr lang="en-US" smtClean="0"/>
              <a:t>12/5/24</a:t>
            </a:fld>
            <a:endParaRPr lang="en-US"/>
          </a:p>
        </p:txBody>
      </p:sp>
      <p:sp>
        <p:nvSpPr>
          <p:cNvPr id="6" name="Footer Placeholder 5">
            <a:extLst>
              <a:ext uri="{FF2B5EF4-FFF2-40B4-BE49-F238E27FC236}">
                <a16:creationId xmlns:a16="http://schemas.microsoft.com/office/drawing/2014/main" id="{0796DDDB-7E51-E24E-925E-0C93E5524C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8C80AC-23FA-D784-6792-DD3155E3876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19368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75242-DB9F-D9C6-7621-2C00071B52C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6391AA-032F-A796-0504-BF7431114B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DEF59E-280E-EE35-6130-01FD56C1AE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6B3772-419E-7C00-9972-DC01F2BCA8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377D1A-86AE-FFB9-097E-70BF7F0B88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CC4C04-8801-4203-3AEB-D3514229A784}"/>
              </a:ext>
            </a:extLst>
          </p:cNvPr>
          <p:cNvSpPr>
            <a:spLocks noGrp="1"/>
          </p:cNvSpPr>
          <p:nvPr>
            <p:ph type="dt" sz="half" idx="10"/>
          </p:nvPr>
        </p:nvSpPr>
        <p:spPr/>
        <p:txBody>
          <a:bodyPr/>
          <a:lstStyle/>
          <a:p>
            <a:fld id="{5DF128AB-198A-495F-8475-FDB360C9873F}" type="datetime1">
              <a:rPr lang="en-US" smtClean="0"/>
              <a:t>12/5/24</a:t>
            </a:fld>
            <a:endParaRPr lang="en-US"/>
          </a:p>
        </p:txBody>
      </p:sp>
      <p:sp>
        <p:nvSpPr>
          <p:cNvPr id="8" name="Footer Placeholder 7">
            <a:extLst>
              <a:ext uri="{FF2B5EF4-FFF2-40B4-BE49-F238E27FC236}">
                <a16:creationId xmlns:a16="http://schemas.microsoft.com/office/drawing/2014/main" id="{A18A47AF-875B-4239-4ED6-0602C948F7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A09A03-EF20-5ADE-30A6-B59A3F14B58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28890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4CF15-1985-B8C6-4B2F-9A94B26F52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8BAE67-D710-EAB7-1FF2-51BDA50A4D91}"/>
              </a:ext>
            </a:extLst>
          </p:cNvPr>
          <p:cNvSpPr>
            <a:spLocks noGrp="1"/>
          </p:cNvSpPr>
          <p:nvPr>
            <p:ph type="dt" sz="half" idx="10"/>
          </p:nvPr>
        </p:nvSpPr>
        <p:spPr/>
        <p:txBody>
          <a:bodyPr/>
          <a:lstStyle/>
          <a:p>
            <a:fld id="{021A235E-F8FD-479F-9FC7-18BE84110877}" type="datetime1">
              <a:rPr lang="en-US" smtClean="0"/>
              <a:t>12/5/24</a:t>
            </a:fld>
            <a:endParaRPr lang="en-US"/>
          </a:p>
        </p:txBody>
      </p:sp>
      <p:sp>
        <p:nvSpPr>
          <p:cNvPr id="4" name="Footer Placeholder 3">
            <a:extLst>
              <a:ext uri="{FF2B5EF4-FFF2-40B4-BE49-F238E27FC236}">
                <a16:creationId xmlns:a16="http://schemas.microsoft.com/office/drawing/2014/main" id="{C8D678F3-34D0-F0A5-8D23-302FCCC6E2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71CE01-310D-F0A8-61A2-51400C1F82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858378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96D30F-0750-FE46-2E82-F1887E9BF70C}"/>
              </a:ext>
            </a:extLst>
          </p:cNvPr>
          <p:cNvSpPr>
            <a:spLocks noGrp="1"/>
          </p:cNvSpPr>
          <p:nvPr>
            <p:ph type="dt" sz="half" idx="10"/>
          </p:nvPr>
        </p:nvSpPr>
        <p:spPr/>
        <p:txBody>
          <a:bodyPr/>
          <a:lstStyle/>
          <a:p>
            <a:fld id="{E890F09B-68DA-462E-9DB4-4C9ADAB8CBCC}" type="datetime1">
              <a:rPr lang="en-US" smtClean="0"/>
              <a:t>12/5/24</a:t>
            </a:fld>
            <a:endParaRPr lang="en-US"/>
          </a:p>
        </p:txBody>
      </p:sp>
      <p:sp>
        <p:nvSpPr>
          <p:cNvPr id="3" name="Footer Placeholder 2">
            <a:extLst>
              <a:ext uri="{FF2B5EF4-FFF2-40B4-BE49-F238E27FC236}">
                <a16:creationId xmlns:a16="http://schemas.microsoft.com/office/drawing/2014/main" id="{CBF320E4-D228-C1FE-19D9-0310DA84B4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E328A5-3831-F088-BCF0-2C45EA6A867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81731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385E-F85D-395F-56EB-3CB44ED22D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74CA0A-BC6E-CD06-C239-E5911E5E62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BBF8A89-7BC6-6C6C-FE22-9B191DAB4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A54CCE-F3F5-E704-6AB6-D449C37799A9}"/>
              </a:ext>
            </a:extLst>
          </p:cNvPr>
          <p:cNvSpPr>
            <a:spLocks noGrp="1"/>
          </p:cNvSpPr>
          <p:nvPr>
            <p:ph type="dt" sz="half" idx="10"/>
          </p:nvPr>
        </p:nvSpPr>
        <p:spPr/>
        <p:txBody>
          <a:bodyPr/>
          <a:lstStyle/>
          <a:p>
            <a:fld id="{17AC4E36-FABE-47EB-AA7F-C19A93824617}" type="datetime1">
              <a:rPr lang="en-US" smtClean="0"/>
              <a:t>12/5/24</a:t>
            </a:fld>
            <a:endParaRPr lang="en-US"/>
          </a:p>
        </p:txBody>
      </p:sp>
      <p:sp>
        <p:nvSpPr>
          <p:cNvPr id="6" name="Footer Placeholder 5">
            <a:extLst>
              <a:ext uri="{FF2B5EF4-FFF2-40B4-BE49-F238E27FC236}">
                <a16:creationId xmlns:a16="http://schemas.microsoft.com/office/drawing/2014/main" id="{E13AC16B-CBB0-221F-2186-4CE8FE2471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84A078-9930-51BD-55F8-906F10035DF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32051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3FBCB-E18C-C267-2F69-1547C7B6FA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7ACEC9-E5D6-655D-51BC-B59821E3D2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2E1793-A9EA-9930-33CB-35CA7050AB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116B57-9010-B7A0-6E06-67C9D717F418}"/>
              </a:ext>
            </a:extLst>
          </p:cNvPr>
          <p:cNvSpPr>
            <a:spLocks noGrp="1"/>
          </p:cNvSpPr>
          <p:nvPr>
            <p:ph type="dt" sz="half" idx="10"/>
          </p:nvPr>
        </p:nvSpPr>
        <p:spPr/>
        <p:txBody>
          <a:bodyPr/>
          <a:lstStyle/>
          <a:p>
            <a:fld id="{F199CE6B-5DE6-4A2D-B72E-5E8969F9F56F}" type="datetime1">
              <a:rPr lang="en-US" smtClean="0"/>
              <a:t>12/5/24</a:t>
            </a:fld>
            <a:endParaRPr lang="en-US"/>
          </a:p>
        </p:txBody>
      </p:sp>
      <p:sp>
        <p:nvSpPr>
          <p:cNvPr id="6" name="Footer Placeholder 5">
            <a:extLst>
              <a:ext uri="{FF2B5EF4-FFF2-40B4-BE49-F238E27FC236}">
                <a16:creationId xmlns:a16="http://schemas.microsoft.com/office/drawing/2014/main" id="{B23A4C5D-6FEF-979A-3E5B-D6161BE62F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90B76C-9DA8-707C-920E-CF6A2724914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86219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09D652-61BC-6A46-8362-8F7BD95864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345B59-F795-1AEF-D89A-93F5F080EB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6F64A1-6CC7-28BD-BFC2-E049FD8A84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481A142-DA77-4A5F-AD1F-14E6C18F0F5F}" type="datetime1">
              <a:rPr lang="en-US" smtClean="0"/>
              <a:t>12/5/24</a:t>
            </a:fld>
            <a:endParaRPr lang="en-US" dirty="0"/>
          </a:p>
        </p:txBody>
      </p:sp>
      <p:sp>
        <p:nvSpPr>
          <p:cNvPr id="5" name="Footer Placeholder 4">
            <a:extLst>
              <a:ext uri="{FF2B5EF4-FFF2-40B4-BE49-F238E27FC236}">
                <a16:creationId xmlns:a16="http://schemas.microsoft.com/office/drawing/2014/main" id="{5C522E6E-6C9A-F46F-FEE0-86EBB3AAF6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6E5E1944-F002-8310-043A-B659797338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1172675360"/>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Eyes on a candy">
            <a:extLst>
              <a:ext uri="{FF2B5EF4-FFF2-40B4-BE49-F238E27FC236}">
                <a16:creationId xmlns:a16="http://schemas.microsoft.com/office/drawing/2014/main" id="{C60EBD0B-3D36-1F93-9A6B-602556D6C816}"/>
              </a:ext>
            </a:extLst>
          </p:cNvPr>
          <p:cNvPicPr>
            <a:picLocks noChangeAspect="1"/>
          </p:cNvPicPr>
          <p:nvPr/>
        </p:nvPicPr>
        <p:blipFill>
          <a:blip r:embed="rId3"/>
          <a:srcRect l="11681" r="11681"/>
          <a:stretch/>
        </p:blipFill>
        <p:spPr>
          <a:xfrm>
            <a:off x="-856561" y="-39158"/>
            <a:ext cx="8135815" cy="6897158"/>
          </a:xfrm>
          <a:prstGeom prst="rect">
            <a:avLst/>
          </a:prstGeom>
        </p:spPr>
      </p:pic>
      <p:sp>
        <p:nvSpPr>
          <p:cNvPr id="2" name="Title 1">
            <a:extLst>
              <a:ext uri="{FF2B5EF4-FFF2-40B4-BE49-F238E27FC236}">
                <a16:creationId xmlns:a16="http://schemas.microsoft.com/office/drawing/2014/main" id="{B5FF97BB-58FD-DEAA-378D-1CE5B03A9243}"/>
              </a:ext>
            </a:extLst>
          </p:cNvPr>
          <p:cNvSpPr>
            <a:spLocks noGrp="1"/>
          </p:cNvSpPr>
          <p:nvPr>
            <p:ph type="ctrTitle"/>
          </p:nvPr>
        </p:nvSpPr>
        <p:spPr>
          <a:xfrm>
            <a:off x="0" y="-39158"/>
            <a:ext cx="11700164" cy="1070789"/>
          </a:xfrm>
        </p:spPr>
        <p:txBody>
          <a:bodyPr>
            <a:normAutofit/>
          </a:bodyPr>
          <a:lstStyle/>
          <a:p>
            <a:r>
              <a:rPr lang="en-US" b="0" i="0" dirty="0">
                <a:effectLst/>
              </a:rPr>
              <a:t> </a:t>
            </a:r>
            <a:r>
              <a:rPr lang="en-US" sz="4000" b="1" dirty="0">
                <a:effectLst/>
                <a:latin typeface="Arial" panose="020B0604020202020204" pitchFamily="34" charset="0"/>
                <a:cs typeface="Arial" panose="020B0604020202020204" pitchFamily="34" charset="0"/>
              </a:rPr>
              <a:t>CAR RENTAL SERVICE DATABASE DESIGN</a:t>
            </a:r>
            <a:endParaRPr lang="en-US" sz="4000"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32E244AC-9E50-ED78-81F7-B4DB3F45CBD1}"/>
              </a:ext>
            </a:extLst>
          </p:cNvPr>
          <p:cNvSpPr>
            <a:spLocks noGrp="1"/>
          </p:cNvSpPr>
          <p:nvPr>
            <p:ph type="subTitle" idx="1"/>
          </p:nvPr>
        </p:nvSpPr>
        <p:spPr>
          <a:xfrm>
            <a:off x="7279254" y="1853845"/>
            <a:ext cx="4736511" cy="3150310"/>
          </a:xfrm>
        </p:spPr>
        <p:txBody>
          <a:bodyPr>
            <a:normAutofit lnSpcReduction="10000"/>
          </a:bodyPr>
          <a:lstStyle/>
          <a:p>
            <a:pPr algn="l"/>
            <a:endParaRPr lang="en-US" dirty="0">
              <a:latin typeface="Arial" panose="020B0604020202020204" pitchFamily="34" charset="0"/>
              <a:cs typeface="Arial" panose="020B0604020202020204" pitchFamily="34" charset="0"/>
            </a:endParaRPr>
          </a:p>
          <a:p>
            <a:pPr algn="l">
              <a:lnSpc>
                <a:spcPct val="120000"/>
              </a:lnSpc>
            </a:pPr>
            <a:r>
              <a:rPr lang="en-US" sz="2000" b="1" u="sng" dirty="0">
                <a:latin typeface="Arial" panose="020B0604020202020204" pitchFamily="34" charset="0"/>
                <a:cs typeface="Arial" panose="020B0604020202020204" pitchFamily="34" charset="0"/>
              </a:rPr>
              <a:t>PROJECT TEAM 1</a:t>
            </a:r>
          </a:p>
          <a:p>
            <a:pPr algn="l">
              <a:lnSpc>
                <a:spcPct val="120000"/>
              </a:lnSpc>
            </a:pPr>
            <a:endParaRPr lang="en-US" sz="2000" b="1" i="0" u="sng" dirty="0">
              <a:effectLst/>
              <a:latin typeface="Arial" panose="020B0604020202020204" pitchFamily="34" charset="0"/>
              <a:cs typeface="Arial" panose="020B0604020202020204" pitchFamily="34" charset="0"/>
            </a:endParaRPr>
          </a:p>
          <a:p>
            <a:pPr algn="l">
              <a:lnSpc>
                <a:spcPct val="120000"/>
              </a:lnSpc>
            </a:pPr>
            <a:r>
              <a:rPr lang="en-US" sz="2000" b="1" dirty="0">
                <a:latin typeface="Arial" panose="020B0604020202020204" pitchFamily="34" charset="0"/>
                <a:cs typeface="Arial" panose="020B0604020202020204" pitchFamily="34" charset="0"/>
              </a:rPr>
              <a:t>1. </a:t>
            </a:r>
            <a:r>
              <a:rPr lang="en-US" sz="2000" b="1" i="0" dirty="0">
                <a:effectLst/>
                <a:latin typeface="Arial" panose="020B0604020202020204" pitchFamily="34" charset="0"/>
                <a:cs typeface="Arial" panose="020B0604020202020204" pitchFamily="34" charset="0"/>
              </a:rPr>
              <a:t>Yao Li</a:t>
            </a:r>
          </a:p>
          <a:p>
            <a:pPr algn="l">
              <a:lnSpc>
                <a:spcPct val="120000"/>
              </a:lnSpc>
            </a:pPr>
            <a:r>
              <a:rPr lang="en-US" sz="2000" b="1" dirty="0">
                <a:latin typeface="Arial" panose="020B0604020202020204" pitchFamily="34" charset="0"/>
                <a:cs typeface="Arial" panose="020B0604020202020204" pitchFamily="34" charset="0"/>
              </a:rPr>
              <a:t>2.</a:t>
            </a:r>
            <a:r>
              <a:rPr lang="en-US" sz="2000" b="1" i="0" dirty="0">
                <a:effectLst/>
                <a:latin typeface="Arial" panose="020B0604020202020204" pitchFamily="34" charset="0"/>
                <a:cs typeface="Arial" panose="020B0604020202020204" pitchFamily="34" charset="0"/>
              </a:rPr>
              <a:t> Supriya Kumari Kushwaha</a:t>
            </a:r>
          </a:p>
          <a:p>
            <a:pPr algn="l">
              <a:lnSpc>
                <a:spcPct val="120000"/>
              </a:lnSpc>
            </a:pPr>
            <a:r>
              <a:rPr lang="en-US" sz="2000" b="1" dirty="0">
                <a:latin typeface="Arial" panose="020B0604020202020204" pitchFamily="34" charset="0"/>
                <a:cs typeface="Arial" panose="020B0604020202020204" pitchFamily="34" charset="0"/>
              </a:rPr>
              <a:t>3. </a:t>
            </a:r>
            <a:r>
              <a:rPr lang="en-US" sz="2000" b="1" i="0" dirty="0" err="1">
                <a:effectLst/>
                <a:latin typeface="Arial" panose="020B0604020202020204" pitchFamily="34" charset="0"/>
                <a:cs typeface="Arial" panose="020B0604020202020204" pitchFamily="34" charset="0"/>
              </a:rPr>
              <a:t>Samanthaka</a:t>
            </a:r>
            <a:r>
              <a:rPr lang="en-US" sz="2000" b="1" i="0" dirty="0">
                <a:effectLst/>
                <a:latin typeface="Arial" panose="020B0604020202020204" pitchFamily="34" charset="0"/>
                <a:cs typeface="Arial" panose="020B0604020202020204" pitchFamily="34" charset="0"/>
              </a:rPr>
              <a:t> </a:t>
            </a:r>
            <a:r>
              <a:rPr lang="en-US" sz="2000" b="1" i="0" dirty="0" err="1">
                <a:effectLst/>
                <a:latin typeface="Arial" panose="020B0604020202020204" pitchFamily="34" charset="0"/>
                <a:cs typeface="Arial" panose="020B0604020202020204" pitchFamily="34" charset="0"/>
              </a:rPr>
              <a:t>Manognya</a:t>
            </a:r>
            <a:r>
              <a:rPr lang="en-US" sz="2000" b="1" dirty="0">
                <a:latin typeface="Arial" panose="020B0604020202020204" pitchFamily="34" charset="0"/>
                <a:cs typeface="Arial" panose="020B0604020202020204" pitchFamily="34" charset="0"/>
              </a:rPr>
              <a:t> </a:t>
            </a:r>
            <a:r>
              <a:rPr lang="en-US" sz="2000" b="1" i="0" dirty="0">
                <a:effectLst/>
                <a:latin typeface="Arial" panose="020B0604020202020204" pitchFamily="34" charset="0"/>
                <a:cs typeface="Arial" panose="020B0604020202020204" pitchFamily="34" charset="0"/>
              </a:rPr>
              <a:t>Tadikonda</a:t>
            </a:r>
            <a:endParaRPr lang="en-US" sz="2000" b="1" dirty="0">
              <a:latin typeface="Arial" panose="020B0604020202020204" pitchFamily="34" charset="0"/>
              <a:cs typeface="Arial" panose="020B0604020202020204" pitchFamily="34" charset="0"/>
            </a:endParaRPr>
          </a:p>
          <a:p>
            <a:pPr algn="l">
              <a:lnSpc>
                <a:spcPct val="120000"/>
              </a:lnSpc>
            </a:pPr>
            <a:r>
              <a:rPr lang="en-US" sz="2000" b="1" i="0" dirty="0">
                <a:effectLst/>
                <a:latin typeface="Arial" panose="020B0604020202020204" pitchFamily="34" charset="0"/>
                <a:cs typeface="Arial" panose="020B0604020202020204" pitchFamily="34" charset="0"/>
              </a:rPr>
              <a:t>4. </a:t>
            </a:r>
            <a:r>
              <a:rPr lang="en-US" sz="2000" b="1" i="0" dirty="0" err="1">
                <a:effectLst/>
                <a:latin typeface="Arial" panose="020B0604020202020204" pitchFamily="34" charset="0"/>
                <a:cs typeface="Arial" panose="020B0604020202020204" pitchFamily="34" charset="0"/>
              </a:rPr>
              <a:t>Jiayan</a:t>
            </a:r>
            <a:r>
              <a:rPr lang="en-US" sz="2000" b="1" i="0" dirty="0">
                <a:effectLst/>
                <a:latin typeface="Arial" panose="020B0604020202020204" pitchFamily="34" charset="0"/>
                <a:cs typeface="Arial" panose="020B0604020202020204" pitchFamily="34" charset="0"/>
              </a:rPr>
              <a:t> Wang</a:t>
            </a:r>
          </a:p>
        </p:txBody>
      </p:sp>
    </p:spTree>
    <p:extLst>
      <p:ext uri="{BB962C8B-B14F-4D97-AF65-F5344CB8AC3E}">
        <p14:creationId xmlns:p14="http://schemas.microsoft.com/office/powerpoint/2010/main" val="2488403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FB2EAE-989D-A279-B710-B38BD5B6E86E}"/>
              </a:ext>
            </a:extLst>
          </p:cNvPr>
          <p:cNvSpPr>
            <a:spLocks noGrp="1"/>
          </p:cNvSpPr>
          <p:nvPr>
            <p:ph type="title"/>
          </p:nvPr>
        </p:nvSpPr>
        <p:spPr>
          <a:xfrm>
            <a:off x="630936" y="677487"/>
            <a:ext cx="3429000" cy="1719072"/>
          </a:xfrm>
        </p:spPr>
        <p:txBody>
          <a:bodyPr vert="horz" lIns="91440" tIns="45720" rIns="91440" bIns="45720" rtlCol="0" anchor="b">
            <a:normAutofit/>
          </a:bodyPr>
          <a:lstStyle/>
          <a:p>
            <a:r>
              <a:rPr lang="en-US" sz="3200" b="1" kern="1200" dirty="0">
                <a:solidFill>
                  <a:schemeClr val="tx1"/>
                </a:solidFill>
                <a:latin typeface="Arial" panose="020B0604020202020204" pitchFamily="34" charset="0"/>
                <a:cs typeface="Arial" panose="020B0604020202020204" pitchFamily="34" charset="0"/>
              </a:rPr>
              <a:t>SQL VIEW 2</a:t>
            </a:r>
          </a:p>
        </p:txBody>
      </p:sp>
      <p:sp>
        <p:nvSpPr>
          <p:cNvPr id="3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EEAA9CB-2EC2-8C79-4A65-2DBC9542DBD6}"/>
              </a:ext>
            </a:extLst>
          </p:cNvPr>
          <p:cNvSpPr txBox="1"/>
          <p:nvPr/>
        </p:nvSpPr>
        <p:spPr>
          <a:xfrm>
            <a:off x="630936" y="2807208"/>
            <a:ext cx="3429000" cy="3410712"/>
          </a:xfrm>
          <a:prstGeom prst="rect">
            <a:avLst/>
          </a:prstGeom>
        </p:spPr>
        <p:txBody>
          <a:bodyPr vert="horz" lIns="91440" tIns="45720" rIns="91440" bIns="45720" rtlCol="0" anchor="t">
            <a:noAutofit/>
          </a:bodyPr>
          <a:lstStyle/>
          <a:p>
            <a:pPr marR="0">
              <a:lnSpc>
                <a:spcPct val="90000"/>
              </a:lnSpc>
              <a:spcAft>
                <a:spcPts val="600"/>
              </a:spcAft>
            </a:pPr>
            <a:r>
              <a:rPr lang="en-US" sz="1600" dirty="0">
                <a:latin typeface="Arial" panose="020B0604020202020204" pitchFamily="34" charset="0"/>
                <a:cs typeface="Arial" panose="020B0604020202020204" pitchFamily="34" charset="0"/>
              </a:rPr>
              <a:t>This view provides insight into store performance over the last 30 days by summarizing:</a:t>
            </a:r>
          </a:p>
          <a:p>
            <a:pPr marR="0">
              <a:lnSpc>
                <a:spcPct val="90000"/>
              </a:lnSpc>
              <a:spcAft>
                <a:spcPts val="600"/>
              </a:spcAft>
            </a:pPr>
            <a:r>
              <a:rPr lang="en-US" sz="1600" dirty="0">
                <a:latin typeface="Arial" panose="020B0604020202020204" pitchFamily="34" charset="0"/>
                <a:cs typeface="Arial" panose="020B0604020202020204" pitchFamily="34" charset="0"/>
              </a:rPr>
              <a:t>1. Total Number of Rentals handled by each store, helping identify the workload distribution.</a:t>
            </a:r>
          </a:p>
          <a:p>
            <a:pPr marR="0">
              <a:lnSpc>
                <a:spcPct val="90000"/>
              </a:lnSpc>
              <a:spcAft>
                <a:spcPts val="600"/>
              </a:spcAft>
            </a:pPr>
            <a:r>
              <a:rPr lang="en-US" sz="1600" dirty="0">
                <a:latin typeface="Arial" panose="020B0604020202020204" pitchFamily="34" charset="0"/>
                <a:cs typeface="Arial" panose="020B0604020202020204" pitchFamily="34" charset="0"/>
              </a:rPr>
              <a:t>2. Total Revenue generated by rentals from each store, offering insights into the store’s contribution to company earnings.</a:t>
            </a:r>
          </a:p>
          <a:p>
            <a:pPr marR="0">
              <a:lnSpc>
                <a:spcPct val="90000"/>
              </a:lnSpc>
              <a:spcAft>
                <a:spcPts val="600"/>
              </a:spcAft>
            </a:pPr>
            <a:r>
              <a:rPr lang="en-US" sz="1600" dirty="0">
                <a:latin typeface="Arial" panose="020B0604020202020204" pitchFamily="34" charset="0"/>
                <a:cs typeface="Arial" panose="020B0604020202020204" pitchFamily="34" charset="0"/>
              </a:rPr>
              <a:t>3. Orders the data by Total Revenue (descending) to highlight top-performing stores.</a:t>
            </a:r>
          </a:p>
        </p:txBody>
      </p:sp>
      <p:pic>
        <p:nvPicPr>
          <p:cNvPr id="5" name="Picture 4">
            <a:extLst>
              <a:ext uri="{FF2B5EF4-FFF2-40B4-BE49-F238E27FC236}">
                <a16:creationId xmlns:a16="http://schemas.microsoft.com/office/drawing/2014/main" id="{28D4B07F-9A80-F6B6-B89E-71A96FB8DC90}"/>
              </a:ext>
            </a:extLst>
          </p:cNvPr>
          <p:cNvPicPr>
            <a:picLocks noChangeAspect="1"/>
          </p:cNvPicPr>
          <p:nvPr/>
        </p:nvPicPr>
        <p:blipFill>
          <a:blip r:embed="rId2"/>
          <a:stretch>
            <a:fillRect/>
          </a:stretch>
        </p:blipFill>
        <p:spPr>
          <a:xfrm>
            <a:off x="4348259" y="2729620"/>
            <a:ext cx="7716981" cy="2670047"/>
          </a:xfrm>
          <a:prstGeom prst="rect">
            <a:avLst/>
          </a:prstGeom>
        </p:spPr>
      </p:pic>
    </p:spTree>
    <p:extLst>
      <p:ext uri="{BB962C8B-B14F-4D97-AF65-F5344CB8AC3E}">
        <p14:creationId xmlns:p14="http://schemas.microsoft.com/office/powerpoint/2010/main" val="2806967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C2FFA5-4FA8-240C-2C59-209F3CD5E0EA}"/>
              </a:ext>
            </a:extLst>
          </p:cNvPr>
          <p:cNvSpPr>
            <a:spLocks noGrp="1"/>
          </p:cNvSpPr>
          <p:nvPr>
            <p:ph type="title"/>
          </p:nvPr>
        </p:nvSpPr>
        <p:spPr>
          <a:xfrm>
            <a:off x="630936" y="1646614"/>
            <a:ext cx="4818888" cy="474794"/>
          </a:xfrm>
        </p:spPr>
        <p:txBody>
          <a:bodyPr vert="horz" lIns="91440" tIns="45720" rIns="91440" bIns="45720" rtlCol="0" anchor="b">
            <a:noAutofit/>
          </a:bodyPr>
          <a:lstStyle/>
          <a:p>
            <a:r>
              <a:rPr lang="en-US" sz="3200" b="1" kern="1200" dirty="0">
                <a:solidFill>
                  <a:schemeClr val="tx1"/>
                </a:solidFill>
                <a:latin typeface="Arial" panose="020B0604020202020204" pitchFamily="34" charset="0"/>
                <a:cs typeface="Arial" panose="020B0604020202020204" pitchFamily="34" charset="0"/>
              </a:rPr>
              <a:t>SQL VIEW 3</a:t>
            </a:r>
          </a:p>
        </p:txBody>
      </p:sp>
      <p:sp>
        <p:nvSpPr>
          <p:cNvPr id="16"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CBF8F9F-1EE3-F547-D9F3-74578567EF6A}"/>
              </a:ext>
            </a:extLst>
          </p:cNvPr>
          <p:cNvSpPr txBox="1"/>
          <p:nvPr/>
        </p:nvSpPr>
        <p:spPr>
          <a:xfrm>
            <a:off x="630936" y="2660904"/>
            <a:ext cx="4818888" cy="3302092"/>
          </a:xfrm>
          <a:prstGeom prst="rect">
            <a:avLst/>
          </a:prstGeom>
        </p:spPr>
        <p:txBody>
          <a:bodyPr vert="horz" lIns="91440" tIns="45720" rIns="91440" bIns="45720" rtlCol="0" anchor="t">
            <a:normAutofit/>
          </a:bodyPr>
          <a:lstStyle/>
          <a:p>
            <a:pPr marR="0">
              <a:lnSpc>
                <a:spcPct val="90000"/>
              </a:lnSpc>
              <a:spcAft>
                <a:spcPts val="600"/>
              </a:spcAft>
            </a:pPr>
            <a:r>
              <a:rPr lang="en-US" sz="1600" dirty="0">
                <a:latin typeface="Arial" panose="020B0604020202020204" pitchFamily="34" charset="0"/>
                <a:cs typeface="Arial" panose="020B0604020202020204" pitchFamily="34" charset="0"/>
              </a:rPr>
              <a:t>This view provides insight into the popularity of car makes and their financial performance in the last 30 days by summarizing:</a:t>
            </a:r>
          </a:p>
          <a:p>
            <a:pPr marR="0">
              <a:lnSpc>
                <a:spcPct val="90000"/>
              </a:lnSpc>
              <a:spcAft>
                <a:spcPts val="600"/>
              </a:spcAft>
            </a:pPr>
            <a:r>
              <a:rPr lang="en-US" sz="1600" dirty="0">
                <a:latin typeface="Arial" panose="020B0604020202020204" pitchFamily="34" charset="0"/>
                <a:cs typeface="Arial" panose="020B0604020202020204" pitchFamily="34" charset="0"/>
              </a:rPr>
              <a:t>1. Total Number of Rentals for each car make, which helps identify the most frequently rented cars.</a:t>
            </a:r>
          </a:p>
          <a:p>
            <a:pPr marR="0">
              <a:lnSpc>
                <a:spcPct val="90000"/>
              </a:lnSpc>
              <a:spcAft>
                <a:spcPts val="600"/>
              </a:spcAft>
            </a:pPr>
            <a:r>
              <a:rPr lang="en-US" sz="1600" dirty="0">
                <a:latin typeface="Arial" panose="020B0604020202020204" pitchFamily="34" charset="0"/>
                <a:cs typeface="Arial" panose="020B0604020202020204" pitchFamily="34" charset="0"/>
              </a:rPr>
              <a:t>2. Total Revenue generated by rentals for each car make, giving an understanding of their contribution to the company’s earnings.</a:t>
            </a:r>
          </a:p>
          <a:p>
            <a:pPr marR="0">
              <a:lnSpc>
                <a:spcPct val="90000"/>
              </a:lnSpc>
              <a:spcAft>
                <a:spcPts val="600"/>
              </a:spcAft>
            </a:pPr>
            <a:r>
              <a:rPr lang="en-US" sz="1600" dirty="0">
                <a:latin typeface="Arial" panose="020B0604020202020204" pitchFamily="34" charset="0"/>
                <a:cs typeface="Arial" panose="020B0604020202020204" pitchFamily="34" charset="0"/>
              </a:rPr>
              <a:t>3. Orders the data by the total number of rentals (descending) and total revenue (descending) to highlight the most popular and high-earning car makes.</a:t>
            </a:r>
          </a:p>
        </p:txBody>
      </p:sp>
      <p:pic>
        <p:nvPicPr>
          <p:cNvPr id="8" name="Picture 7" descr="A screenshot of a computer code&#10;&#10;Description automatically generated">
            <a:extLst>
              <a:ext uri="{FF2B5EF4-FFF2-40B4-BE49-F238E27FC236}">
                <a16:creationId xmlns:a16="http://schemas.microsoft.com/office/drawing/2014/main" id="{8DCBE6AD-62A9-C0C7-5167-CDA90DAD8DD6}"/>
              </a:ext>
            </a:extLst>
          </p:cNvPr>
          <p:cNvPicPr>
            <a:picLocks noChangeAspect="1"/>
          </p:cNvPicPr>
          <p:nvPr/>
        </p:nvPicPr>
        <p:blipFill>
          <a:blip r:embed="rId2"/>
          <a:stretch>
            <a:fillRect/>
          </a:stretch>
        </p:blipFill>
        <p:spPr>
          <a:xfrm>
            <a:off x="5347855" y="2761488"/>
            <a:ext cx="6844145" cy="2449898"/>
          </a:xfrm>
          <a:prstGeom prst="rect">
            <a:avLst/>
          </a:prstGeom>
        </p:spPr>
      </p:pic>
    </p:spTree>
    <p:extLst>
      <p:ext uri="{BB962C8B-B14F-4D97-AF65-F5344CB8AC3E}">
        <p14:creationId xmlns:p14="http://schemas.microsoft.com/office/powerpoint/2010/main" val="2380703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12BDCB-4423-A307-C434-0DB73765DCED}"/>
              </a:ext>
            </a:extLst>
          </p:cNvPr>
          <p:cNvSpPr>
            <a:spLocks noGrp="1"/>
          </p:cNvSpPr>
          <p:nvPr>
            <p:ph type="title"/>
          </p:nvPr>
        </p:nvSpPr>
        <p:spPr>
          <a:xfrm>
            <a:off x="838200" y="3428999"/>
            <a:ext cx="9923585" cy="1088921"/>
          </a:xfrm>
        </p:spPr>
        <p:txBody>
          <a:bodyPr vert="horz" lIns="91440" tIns="45720" rIns="91440" bIns="45720" rtlCol="0" anchor="b">
            <a:normAutofit/>
          </a:bodyPr>
          <a:lstStyle/>
          <a:p>
            <a:r>
              <a:rPr lang="en-US" sz="6600" b="1" kern="1200" dirty="0">
                <a:solidFill>
                  <a:schemeClr val="tx1"/>
                </a:solidFill>
                <a:latin typeface="+mj-lt"/>
                <a:ea typeface="+mj-ea"/>
                <a:cs typeface="+mj-cs"/>
              </a:rPr>
              <a:t>VISUALIZATION</a:t>
            </a:r>
          </a:p>
        </p:txBody>
      </p:sp>
      <p:sp>
        <p:nvSpPr>
          <p:cNvPr id="16"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E75AFB5-CA36-4734-00D9-C8664731814B}"/>
              </a:ext>
            </a:extLst>
          </p:cNvPr>
          <p:cNvSpPr txBox="1"/>
          <p:nvPr/>
        </p:nvSpPr>
        <p:spPr>
          <a:xfrm>
            <a:off x="6562148" y="4333254"/>
            <a:ext cx="1345368" cy="369332"/>
          </a:xfrm>
          <a:prstGeom prst="rect">
            <a:avLst/>
          </a:prstGeom>
          <a:noFill/>
        </p:spPr>
        <p:txBody>
          <a:bodyPr wrap="none" rtlCol="0">
            <a:spAutoFit/>
          </a:bodyPr>
          <a:lstStyle/>
          <a:p>
            <a:r>
              <a:rPr lang="en-US" b="1" dirty="0"/>
              <a:t>By </a:t>
            </a:r>
            <a:r>
              <a:rPr lang="en-US" b="1" dirty="0" err="1"/>
              <a:t>PowerBI</a:t>
            </a:r>
            <a:endParaRPr lang="en-US" b="1" dirty="0"/>
          </a:p>
        </p:txBody>
      </p:sp>
    </p:spTree>
    <p:extLst>
      <p:ext uri="{BB962C8B-B14F-4D97-AF65-F5344CB8AC3E}">
        <p14:creationId xmlns:p14="http://schemas.microsoft.com/office/powerpoint/2010/main" val="1017139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1871-E4FC-A0C1-E3C3-4AC770EBDD82}"/>
              </a:ext>
            </a:extLst>
          </p:cNvPr>
          <p:cNvSpPr>
            <a:spLocks noGrp="1"/>
          </p:cNvSpPr>
          <p:nvPr>
            <p:ph type="title"/>
          </p:nvPr>
        </p:nvSpPr>
        <p:spPr>
          <a:xfrm>
            <a:off x="8491153" y="2218765"/>
            <a:ext cx="3597753" cy="2877670"/>
          </a:xfrm>
        </p:spPr>
        <p:txBody>
          <a:bodyPr>
            <a:normAutofit fontScale="90000"/>
          </a:bodyPr>
          <a:lstStyle/>
          <a:p>
            <a:pPr>
              <a:lnSpc>
                <a:spcPct val="100000"/>
              </a:lnSpc>
            </a:pPr>
            <a:r>
              <a:rPr lang="en-US" sz="1600" b="1" dirty="0">
                <a:solidFill>
                  <a:srgbClr val="000000"/>
                </a:solidFill>
                <a:effectLst/>
                <a:latin typeface="Arial" panose="020B0604020202020204" pitchFamily="34" charset="0"/>
              </a:rPr>
              <a:t>VISUALIZATION 1 : Sum of Actual Payment Amount by City and </a:t>
            </a:r>
            <a:r>
              <a:rPr lang="en-US" sz="1600" b="1" dirty="0" err="1">
                <a:solidFill>
                  <a:srgbClr val="000000"/>
                </a:solidFill>
                <a:effectLst/>
                <a:latin typeface="Arial" panose="020B0604020202020204" pitchFamily="34" charset="0"/>
              </a:rPr>
              <a:t>StoreID</a:t>
            </a:r>
            <a:br>
              <a:rPr lang="en-US" sz="1600" dirty="0">
                <a:solidFill>
                  <a:srgbClr val="000000"/>
                </a:solidFill>
                <a:effectLst/>
                <a:latin typeface="Arial" panose="020B0604020202020204" pitchFamily="34" charset="0"/>
              </a:rPr>
            </a:br>
            <a:br>
              <a:rPr lang="en-US" sz="1600" b="1" dirty="0">
                <a:solidFill>
                  <a:srgbClr val="000000"/>
                </a:solidFill>
                <a:effectLst/>
                <a:latin typeface="Arial" panose="020B0604020202020204" pitchFamily="34" charset="0"/>
              </a:rPr>
            </a:br>
            <a:br>
              <a:rPr lang="en-US" sz="1600" dirty="0">
                <a:solidFill>
                  <a:srgbClr val="000000"/>
                </a:solidFill>
                <a:effectLst/>
                <a:latin typeface="Arial" panose="020B0604020202020204" pitchFamily="34" charset="0"/>
              </a:rPr>
            </a:br>
            <a:r>
              <a:rPr lang="en-US" sz="1600" dirty="0">
                <a:solidFill>
                  <a:srgbClr val="000000"/>
                </a:solidFill>
                <a:effectLst/>
                <a:latin typeface="Arial" panose="020B0604020202020204" pitchFamily="34" charset="0"/>
              </a:rPr>
              <a:t>1. Provides geographical insights into revenue performance.</a:t>
            </a:r>
            <a:br>
              <a:rPr lang="en-US" sz="1600" dirty="0">
                <a:solidFill>
                  <a:srgbClr val="000000"/>
                </a:solidFill>
                <a:latin typeface="Arial" panose="020B0604020202020204" pitchFamily="34" charset="0"/>
              </a:rPr>
            </a:br>
            <a:r>
              <a:rPr lang="en-US" sz="1600" dirty="0">
                <a:solidFill>
                  <a:srgbClr val="000000"/>
                </a:solidFill>
                <a:latin typeface="Arial" panose="020B0604020202020204" pitchFamily="34" charset="0"/>
              </a:rPr>
              <a:t>2. </a:t>
            </a:r>
            <a:r>
              <a:rPr lang="en-US" sz="1600" dirty="0">
                <a:solidFill>
                  <a:srgbClr val="000000"/>
                </a:solidFill>
                <a:effectLst/>
                <a:latin typeface="Arial" panose="020B0604020202020204" pitchFamily="34" charset="0"/>
              </a:rPr>
              <a:t>Highlights cities or regions with the highest rental demand.</a:t>
            </a:r>
            <a:br>
              <a:rPr lang="en-US" sz="1600" dirty="0">
                <a:solidFill>
                  <a:srgbClr val="000000"/>
                </a:solidFill>
                <a:effectLst/>
                <a:latin typeface="Arial" panose="020B0604020202020204" pitchFamily="34" charset="0"/>
              </a:rPr>
            </a:br>
            <a:r>
              <a:rPr lang="en-US" sz="1600" dirty="0">
                <a:solidFill>
                  <a:srgbClr val="000000"/>
                </a:solidFill>
                <a:effectLst/>
                <a:latin typeface="Arial" panose="020B0604020202020204" pitchFamily="34" charset="0"/>
              </a:rPr>
              <a:t>3. Supports location-based strategies, including market expansion and resource allocation.</a:t>
            </a:r>
            <a:br>
              <a:rPr lang="en-US" sz="1600" dirty="0">
                <a:solidFill>
                  <a:srgbClr val="000000"/>
                </a:solidFill>
                <a:effectLst/>
                <a:latin typeface="Arial" panose="020B0604020202020204" pitchFamily="34" charset="0"/>
              </a:rPr>
            </a:br>
            <a:endParaRPr lang="en-US" sz="4000" b="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F34B189-C396-BDFE-B8C2-C22DE4A487C6}"/>
              </a:ext>
            </a:extLst>
          </p:cNvPr>
          <p:cNvPicPr>
            <a:picLocks noChangeAspect="1"/>
          </p:cNvPicPr>
          <p:nvPr/>
        </p:nvPicPr>
        <p:blipFill>
          <a:blip r:embed="rId2"/>
          <a:stretch>
            <a:fillRect/>
          </a:stretch>
        </p:blipFill>
        <p:spPr>
          <a:xfrm>
            <a:off x="6013450" y="3378200"/>
            <a:ext cx="165100" cy="101600"/>
          </a:xfrm>
          <a:prstGeom prst="rect">
            <a:avLst/>
          </a:prstGeom>
        </p:spPr>
      </p:pic>
      <p:pic>
        <p:nvPicPr>
          <p:cNvPr id="10" name="Picture 9" descr="A blue and orange pie chart&#10;&#10;Description automatically generated">
            <a:extLst>
              <a:ext uri="{FF2B5EF4-FFF2-40B4-BE49-F238E27FC236}">
                <a16:creationId xmlns:a16="http://schemas.microsoft.com/office/drawing/2014/main" id="{76DB8971-25C8-A502-CEDE-A3880E886F2B}"/>
              </a:ext>
            </a:extLst>
          </p:cNvPr>
          <p:cNvPicPr>
            <a:picLocks noChangeAspect="1"/>
          </p:cNvPicPr>
          <p:nvPr/>
        </p:nvPicPr>
        <p:blipFill>
          <a:blip r:embed="rId3"/>
          <a:stretch>
            <a:fillRect/>
          </a:stretch>
        </p:blipFill>
        <p:spPr>
          <a:xfrm>
            <a:off x="-1" y="1"/>
            <a:ext cx="8269889" cy="6823364"/>
          </a:xfrm>
          <a:prstGeom prst="rect">
            <a:avLst/>
          </a:prstGeom>
        </p:spPr>
      </p:pic>
    </p:spTree>
    <p:extLst>
      <p:ext uri="{BB962C8B-B14F-4D97-AF65-F5344CB8AC3E}">
        <p14:creationId xmlns:p14="http://schemas.microsoft.com/office/powerpoint/2010/main" val="4249981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E0BF-3329-C482-8AFA-038D159AA3BA}"/>
              </a:ext>
            </a:extLst>
          </p:cNvPr>
          <p:cNvSpPr>
            <a:spLocks noGrp="1"/>
          </p:cNvSpPr>
          <p:nvPr>
            <p:ph type="title"/>
          </p:nvPr>
        </p:nvSpPr>
        <p:spPr>
          <a:xfrm>
            <a:off x="779929" y="1"/>
            <a:ext cx="10313896" cy="1721223"/>
          </a:xfrm>
        </p:spPr>
        <p:txBody>
          <a:bodyPr>
            <a:normAutofit/>
          </a:bodyPr>
          <a:lstStyle/>
          <a:p>
            <a:r>
              <a:rPr lang="en-US" sz="1400" b="1" dirty="0">
                <a:latin typeface="Arial" panose="020B0604020202020204" pitchFamily="34" charset="0"/>
                <a:cs typeface="Arial" panose="020B0604020202020204" pitchFamily="34" charset="0"/>
              </a:rPr>
              <a:t>VISUALIZATION 2 : </a:t>
            </a:r>
            <a:r>
              <a:rPr lang="en-US" sz="1400" b="1" dirty="0">
                <a:solidFill>
                  <a:srgbClr val="000000"/>
                </a:solidFill>
                <a:effectLst/>
                <a:latin typeface="Arial" panose="020B0604020202020204" pitchFamily="34" charset="0"/>
                <a:cs typeface="Arial" panose="020B0604020202020204" pitchFamily="34" charset="0"/>
              </a:rPr>
              <a:t>Sum of Actual Payment Amount by Day</a:t>
            </a:r>
            <a:br>
              <a:rPr lang="en-US" sz="1400" b="1" dirty="0">
                <a:solidFill>
                  <a:srgbClr val="000000"/>
                </a:solidFill>
                <a:effectLst/>
                <a:latin typeface="Arial" panose="020B0604020202020204" pitchFamily="34" charset="0"/>
                <a:cs typeface="Arial" panose="020B0604020202020204" pitchFamily="34" charset="0"/>
              </a:rPr>
            </a:br>
            <a:br>
              <a:rPr lang="en-US" sz="1400" dirty="0">
                <a:solidFill>
                  <a:srgbClr val="000000"/>
                </a:solidFill>
                <a:effectLst/>
                <a:latin typeface="Arial" panose="020B0604020202020204" pitchFamily="34" charset="0"/>
                <a:cs typeface="Arial" panose="020B0604020202020204" pitchFamily="34" charset="0"/>
              </a:rPr>
            </a:br>
            <a:r>
              <a:rPr lang="en-US" sz="1400" dirty="0">
                <a:solidFill>
                  <a:srgbClr val="000000"/>
                </a:solidFill>
                <a:effectLst/>
                <a:latin typeface="Arial" panose="020B0604020202020204" pitchFamily="34" charset="0"/>
              </a:rPr>
              <a:t>• Tracks daily revenue trends to identify peak and low-performing days.</a:t>
            </a:r>
            <a:br>
              <a:rPr lang="en-US" sz="1400" dirty="0">
                <a:solidFill>
                  <a:srgbClr val="000000"/>
                </a:solidFill>
                <a:effectLst/>
                <a:latin typeface="Arial" panose="020B0604020202020204" pitchFamily="34" charset="0"/>
              </a:rPr>
            </a:br>
            <a:r>
              <a:rPr lang="en-US" sz="1400" dirty="0">
                <a:solidFill>
                  <a:srgbClr val="000000"/>
                </a:solidFill>
                <a:effectLst/>
                <a:latin typeface="Arial" panose="020B0604020202020204" pitchFamily="34" charset="0"/>
              </a:rPr>
              <a:t>• Highlights seasonal or daily revenue fluctuations.</a:t>
            </a:r>
            <a:br>
              <a:rPr lang="en-US" sz="1400" dirty="0">
                <a:solidFill>
                  <a:srgbClr val="000000"/>
                </a:solidFill>
                <a:effectLst/>
                <a:latin typeface="Arial" panose="020B0604020202020204" pitchFamily="34" charset="0"/>
              </a:rPr>
            </a:br>
            <a:r>
              <a:rPr lang="en-US" sz="1400" dirty="0">
                <a:solidFill>
                  <a:srgbClr val="000000"/>
                </a:solidFill>
                <a:effectLst/>
                <a:latin typeface="Arial" panose="020B0604020202020204" pitchFamily="34" charset="0"/>
              </a:rPr>
              <a:t>• Helps managers allocate resources efficiently during peak periods.</a:t>
            </a:r>
            <a:br>
              <a:rPr lang="en-US" sz="1400" dirty="0">
                <a:solidFill>
                  <a:srgbClr val="000000"/>
                </a:solidFill>
                <a:effectLst/>
                <a:latin typeface="Arial" panose="020B0604020202020204" pitchFamily="34" charset="0"/>
              </a:rPr>
            </a:br>
            <a:br>
              <a:rPr lang="en-US" sz="1400" dirty="0">
                <a:solidFill>
                  <a:srgbClr val="000000"/>
                </a:solidFill>
                <a:effectLst/>
                <a:latin typeface="Arial" panose="020B0604020202020204" pitchFamily="34" charset="0"/>
              </a:rPr>
            </a:br>
            <a:endParaRPr lang="en-US" sz="1400" dirty="0"/>
          </a:p>
        </p:txBody>
      </p:sp>
      <p:pic>
        <p:nvPicPr>
          <p:cNvPr id="6" name="Picture 5" descr="A graph showing a line&#10;&#10;Description automatically generated">
            <a:extLst>
              <a:ext uri="{FF2B5EF4-FFF2-40B4-BE49-F238E27FC236}">
                <a16:creationId xmlns:a16="http://schemas.microsoft.com/office/drawing/2014/main" id="{4A50DB41-2CAE-EAA6-6610-3E3345659A21}"/>
              </a:ext>
            </a:extLst>
          </p:cNvPr>
          <p:cNvPicPr>
            <a:picLocks noChangeAspect="1"/>
          </p:cNvPicPr>
          <p:nvPr/>
        </p:nvPicPr>
        <p:blipFill>
          <a:blip r:embed="rId2"/>
          <a:stretch>
            <a:fillRect/>
          </a:stretch>
        </p:blipFill>
        <p:spPr>
          <a:xfrm>
            <a:off x="779929" y="1425388"/>
            <a:ext cx="11066930" cy="5432612"/>
          </a:xfrm>
          <a:prstGeom prst="rect">
            <a:avLst/>
          </a:prstGeom>
        </p:spPr>
      </p:pic>
    </p:spTree>
    <p:extLst>
      <p:ext uri="{BB962C8B-B14F-4D97-AF65-F5344CB8AC3E}">
        <p14:creationId xmlns:p14="http://schemas.microsoft.com/office/powerpoint/2010/main" val="3214578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7AE63D-925A-62E0-DB0A-5A7CC0273797}"/>
              </a:ext>
            </a:extLst>
          </p:cNvPr>
          <p:cNvSpPr txBox="1"/>
          <p:nvPr/>
        </p:nvSpPr>
        <p:spPr>
          <a:xfrm>
            <a:off x="548853" y="1609259"/>
            <a:ext cx="3812132" cy="2585323"/>
          </a:xfrm>
          <a:prstGeom prst="rect">
            <a:avLst/>
          </a:prstGeom>
          <a:noFill/>
        </p:spPr>
        <p:txBody>
          <a:bodyPr wrap="square" rtlCol="0">
            <a:spAutoFit/>
          </a:bodyPr>
          <a:lstStyle/>
          <a:p>
            <a:r>
              <a:rPr lang="en-US" sz="1400" b="1" kern="1200" dirty="0">
                <a:latin typeface="Arial" panose="020B0604020202020204" pitchFamily="34" charset="0"/>
                <a:cs typeface="Arial" panose="020B0604020202020204" pitchFamily="34" charset="0"/>
              </a:rPr>
              <a:t>VISUALIZATION 3 : </a:t>
            </a:r>
            <a:r>
              <a:rPr lang="en-US" sz="1400" b="1" dirty="0">
                <a:effectLst/>
                <a:latin typeface="Arial" panose="020B0604020202020204" pitchFamily="34" charset="0"/>
              </a:rPr>
              <a:t>Sum of Actual Payment Amount by </a:t>
            </a:r>
            <a:r>
              <a:rPr lang="en-US" sz="1400" b="1" dirty="0" err="1">
                <a:effectLst/>
                <a:latin typeface="Arial" panose="020B0604020202020204" pitchFamily="34" charset="0"/>
              </a:rPr>
              <a:t>StaffID</a:t>
            </a:r>
            <a:r>
              <a:rPr lang="en-US" sz="1400" b="1" dirty="0">
                <a:effectLst/>
                <a:latin typeface="Arial" panose="020B0604020202020204" pitchFamily="34" charset="0"/>
              </a:rPr>
              <a:t> and </a:t>
            </a:r>
            <a:r>
              <a:rPr lang="en-US" sz="1400" b="1" dirty="0" err="1">
                <a:effectLst/>
                <a:latin typeface="Arial" panose="020B0604020202020204" pitchFamily="34" charset="0"/>
              </a:rPr>
              <a:t>StoreID</a:t>
            </a:r>
            <a:br>
              <a:rPr lang="en-US" sz="1400" b="1" dirty="0">
                <a:effectLst/>
                <a:latin typeface="Arial" panose="020B0604020202020204" pitchFamily="34" charset="0"/>
              </a:rPr>
            </a:br>
            <a:br>
              <a:rPr lang="en-US" sz="1400" b="1" dirty="0">
                <a:effectLst/>
                <a:latin typeface="Arial" panose="020B0604020202020204" pitchFamily="34" charset="0"/>
              </a:rPr>
            </a:br>
            <a:r>
              <a:rPr lang="en-US" sz="1400" dirty="0">
                <a:effectLst/>
                <a:latin typeface="Arial" panose="020B0604020202020204" pitchFamily="34" charset="0"/>
              </a:rPr>
              <a:t>• Evaluates individual staff contributions to revenue within their respective stores.</a:t>
            </a:r>
            <a:br>
              <a:rPr lang="en-US" sz="1400" dirty="0">
                <a:effectLst/>
                <a:latin typeface="Arial" panose="020B0604020202020204" pitchFamily="34" charset="0"/>
              </a:rPr>
            </a:br>
            <a:r>
              <a:rPr lang="en-US" sz="1400" dirty="0">
                <a:effectLst/>
                <a:latin typeface="Arial" panose="020B0604020202020204" pitchFamily="34" charset="0"/>
              </a:rPr>
              <a:t>• Identifies high-performing employees driving revenue growth.</a:t>
            </a:r>
            <a:br>
              <a:rPr lang="en-US" sz="1400" dirty="0">
                <a:effectLst/>
                <a:latin typeface="Arial" panose="020B0604020202020204" pitchFamily="34" charset="0"/>
              </a:rPr>
            </a:br>
            <a:r>
              <a:rPr lang="en-US" sz="1400" dirty="0">
                <a:effectLst/>
                <a:latin typeface="Arial" panose="020B0604020202020204" pitchFamily="34" charset="0"/>
              </a:rPr>
              <a:t>• Assists managers in assessing workload distribution and areas for improvement.</a:t>
            </a:r>
            <a:br>
              <a:rPr lang="en-US" sz="1400" dirty="0">
                <a:effectLst/>
                <a:latin typeface="Arial" panose="020B0604020202020204" pitchFamily="34" charset="0"/>
              </a:rPr>
            </a:br>
            <a:br>
              <a:rPr lang="en-US" sz="1800" dirty="0">
                <a:effectLst/>
                <a:latin typeface="Arial" panose="020B0604020202020204" pitchFamily="34" charset="0"/>
              </a:rPr>
            </a:br>
            <a:endParaRPr lang="en-US" dirty="0"/>
          </a:p>
        </p:txBody>
      </p:sp>
      <p:pic>
        <p:nvPicPr>
          <p:cNvPr id="4" name="Picture 3" descr="A graph of a number of lines&#10;&#10;Description automatically generated with medium confidence">
            <a:extLst>
              <a:ext uri="{FF2B5EF4-FFF2-40B4-BE49-F238E27FC236}">
                <a16:creationId xmlns:a16="http://schemas.microsoft.com/office/drawing/2014/main" id="{1C4FFA2B-5048-7039-2456-4EB6FDB1F614}"/>
              </a:ext>
            </a:extLst>
          </p:cNvPr>
          <p:cNvPicPr>
            <a:picLocks noChangeAspect="1"/>
          </p:cNvPicPr>
          <p:nvPr/>
        </p:nvPicPr>
        <p:blipFill>
          <a:blip r:embed="rId2"/>
          <a:stretch>
            <a:fillRect/>
          </a:stretch>
        </p:blipFill>
        <p:spPr>
          <a:xfrm>
            <a:off x="5888183" y="453415"/>
            <a:ext cx="5990491" cy="6264019"/>
          </a:xfrm>
          <a:prstGeom prst="rect">
            <a:avLst/>
          </a:prstGeom>
        </p:spPr>
      </p:pic>
    </p:spTree>
    <p:extLst>
      <p:ext uri="{BB962C8B-B14F-4D97-AF65-F5344CB8AC3E}">
        <p14:creationId xmlns:p14="http://schemas.microsoft.com/office/powerpoint/2010/main" val="413730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74C5-5CED-8A58-BFE6-B90F3CA9D123}"/>
              </a:ext>
            </a:extLst>
          </p:cNvPr>
          <p:cNvSpPr>
            <a:spLocks noGrp="1"/>
          </p:cNvSpPr>
          <p:nvPr>
            <p:ph type="title"/>
          </p:nvPr>
        </p:nvSpPr>
        <p:spPr>
          <a:xfrm>
            <a:off x="838200" y="0"/>
            <a:ext cx="10515600" cy="1325563"/>
          </a:xfrm>
        </p:spPr>
        <p:txBody>
          <a:bodyPr>
            <a:normAutofit/>
          </a:bodyPr>
          <a:lstStyle/>
          <a:p>
            <a:r>
              <a:rPr lang="en-US" sz="1400" b="1" kern="1200" dirty="0">
                <a:latin typeface="Arial" panose="020B0604020202020204" pitchFamily="34" charset="0"/>
                <a:cs typeface="Arial" panose="020B0604020202020204" pitchFamily="34" charset="0"/>
              </a:rPr>
              <a:t>VISUALIZATION 4 : </a:t>
            </a:r>
            <a:r>
              <a:rPr lang="en-US" sz="1400" b="1" dirty="0">
                <a:solidFill>
                  <a:srgbClr val="000000"/>
                </a:solidFill>
                <a:effectLst/>
                <a:latin typeface="Arial" panose="020B0604020202020204" pitchFamily="34" charset="0"/>
                <a:cs typeface="Arial" panose="020B0604020202020204" pitchFamily="34" charset="0"/>
              </a:rPr>
              <a:t>Sum of Actual Payment Amount by </a:t>
            </a:r>
            <a:r>
              <a:rPr lang="en-US" sz="1400" b="1" dirty="0" err="1">
                <a:solidFill>
                  <a:srgbClr val="000000"/>
                </a:solidFill>
                <a:effectLst/>
                <a:latin typeface="Arial" panose="020B0604020202020204" pitchFamily="34" charset="0"/>
                <a:cs typeface="Arial" panose="020B0604020202020204" pitchFamily="34" charset="0"/>
              </a:rPr>
              <a:t>MembershipStatusDescription</a:t>
            </a:r>
            <a:br>
              <a:rPr lang="en-US" sz="1400" b="1" dirty="0">
                <a:solidFill>
                  <a:srgbClr val="000000"/>
                </a:solidFill>
                <a:effectLst/>
                <a:latin typeface="Arial" panose="020B0604020202020204" pitchFamily="34" charset="0"/>
                <a:cs typeface="Arial" panose="020B0604020202020204" pitchFamily="34" charset="0"/>
              </a:rPr>
            </a:br>
            <a:br>
              <a:rPr lang="en-US" sz="1400" dirty="0">
                <a:solidFill>
                  <a:srgbClr val="000000"/>
                </a:solidFill>
                <a:effectLst/>
                <a:latin typeface="Arial" panose="020B0604020202020204" pitchFamily="34" charset="0"/>
                <a:cs typeface="Arial" panose="020B0604020202020204" pitchFamily="34" charset="0"/>
              </a:rPr>
            </a:br>
            <a:r>
              <a:rPr lang="en-US" sz="1400" dirty="0">
                <a:solidFill>
                  <a:srgbClr val="000000"/>
                </a:solidFill>
                <a:effectLst/>
                <a:latin typeface="Arial" panose="020B0604020202020204" pitchFamily="34" charset="0"/>
                <a:cs typeface="Arial" panose="020B0604020202020204" pitchFamily="34" charset="0"/>
              </a:rPr>
              <a:t>• Analyzes revenue generated by customers with different membership statuses.</a:t>
            </a:r>
            <a:br>
              <a:rPr lang="en-US" sz="1400" dirty="0">
                <a:solidFill>
                  <a:srgbClr val="000000"/>
                </a:solidFill>
                <a:effectLst/>
                <a:latin typeface="Arial" panose="020B0604020202020204" pitchFamily="34" charset="0"/>
                <a:cs typeface="Arial" panose="020B0604020202020204" pitchFamily="34" charset="0"/>
              </a:rPr>
            </a:br>
            <a:r>
              <a:rPr lang="en-US" sz="1400" dirty="0">
                <a:solidFill>
                  <a:srgbClr val="000000"/>
                </a:solidFill>
                <a:effectLst/>
                <a:latin typeface="Arial" panose="020B0604020202020204" pitchFamily="34" charset="0"/>
                <a:cs typeface="Arial" panose="020B0604020202020204" pitchFamily="34" charset="0"/>
              </a:rPr>
              <a:t>• Highlights which membership types contribute the most revenue.</a:t>
            </a:r>
            <a:br>
              <a:rPr lang="en-US" sz="1400" dirty="0">
                <a:solidFill>
                  <a:srgbClr val="000000"/>
                </a:solidFill>
                <a:effectLst/>
                <a:latin typeface="Arial" panose="020B0604020202020204" pitchFamily="34" charset="0"/>
                <a:cs typeface="Arial" panose="020B0604020202020204" pitchFamily="34" charset="0"/>
              </a:rPr>
            </a:br>
            <a:r>
              <a:rPr lang="en-US" sz="1400" dirty="0">
                <a:solidFill>
                  <a:srgbClr val="000000"/>
                </a:solidFill>
                <a:effectLst/>
                <a:latin typeface="Arial" panose="020B0604020202020204" pitchFamily="34" charset="0"/>
                <a:cs typeface="Arial" panose="020B0604020202020204" pitchFamily="34" charset="0"/>
              </a:rPr>
              <a:t>• Informs strategies to enhance or promote underperforming membership plans.</a:t>
            </a:r>
            <a:br>
              <a:rPr lang="en-US" sz="1400" dirty="0">
                <a:solidFill>
                  <a:srgbClr val="000000"/>
                </a:solidFill>
                <a:effectLst/>
                <a:latin typeface="Arial" panose="020B0604020202020204" pitchFamily="34" charset="0"/>
                <a:cs typeface="Arial" panose="020B0604020202020204" pitchFamily="34" charset="0"/>
              </a:rPr>
            </a:br>
            <a:endParaRPr lang="en-US" sz="1400" dirty="0">
              <a:latin typeface="Arial" panose="020B0604020202020204" pitchFamily="34" charset="0"/>
              <a:cs typeface="Arial" panose="020B0604020202020204" pitchFamily="34" charset="0"/>
            </a:endParaRPr>
          </a:p>
        </p:txBody>
      </p:sp>
      <p:pic>
        <p:nvPicPr>
          <p:cNvPr id="4" name="Picture 3" descr="A graph of blue rectangular bars&#10;&#10;Description automatically generated">
            <a:extLst>
              <a:ext uri="{FF2B5EF4-FFF2-40B4-BE49-F238E27FC236}">
                <a16:creationId xmlns:a16="http://schemas.microsoft.com/office/drawing/2014/main" id="{9BE096CC-3036-3F52-367D-26804FBFA56B}"/>
              </a:ext>
            </a:extLst>
          </p:cNvPr>
          <p:cNvPicPr>
            <a:picLocks noChangeAspect="1"/>
          </p:cNvPicPr>
          <p:nvPr/>
        </p:nvPicPr>
        <p:blipFill>
          <a:blip r:embed="rId2"/>
          <a:stretch>
            <a:fillRect/>
          </a:stretch>
        </p:blipFill>
        <p:spPr>
          <a:xfrm>
            <a:off x="995082" y="1156447"/>
            <a:ext cx="9493624" cy="5701553"/>
          </a:xfrm>
          <a:prstGeom prst="rect">
            <a:avLst/>
          </a:prstGeom>
        </p:spPr>
      </p:pic>
    </p:spTree>
    <p:extLst>
      <p:ext uri="{BB962C8B-B14F-4D97-AF65-F5344CB8AC3E}">
        <p14:creationId xmlns:p14="http://schemas.microsoft.com/office/powerpoint/2010/main" val="1026226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A84E7-ED12-F83D-B225-14580EC90FF5}"/>
              </a:ext>
            </a:extLst>
          </p:cNvPr>
          <p:cNvSpPr>
            <a:spLocks noGrp="1"/>
          </p:cNvSpPr>
          <p:nvPr>
            <p:ph type="title"/>
          </p:nvPr>
        </p:nvSpPr>
        <p:spPr>
          <a:xfrm>
            <a:off x="838200" y="557188"/>
            <a:ext cx="10515600" cy="1133499"/>
          </a:xfrm>
        </p:spPr>
        <p:txBody>
          <a:bodyPr vert="horz" lIns="91440" tIns="45720" rIns="91440" bIns="45720" rtlCol="0" anchor="ctr">
            <a:normAutofit/>
          </a:bodyPr>
          <a:lstStyle/>
          <a:p>
            <a:pPr algn="ctr"/>
            <a:r>
              <a:rPr lang="en-US" sz="5200" kern="1200">
                <a:solidFill>
                  <a:schemeClr val="tx1"/>
                </a:solidFill>
                <a:latin typeface="+mj-lt"/>
                <a:ea typeface="+mj-ea"/>
                <a:cs typeface="+mj-cs"/>
              </a:rPr>
              <a:t>CONCLUSION</a:t>
            </a:r>
          </a:p>
        </p:txBody>
      </p:sp>
      <p:graphicFrame>
        <p:nvGraphicFramePr>
          <p:cNvPr id="22" name="TextBox 4">
            <a:extLst>
              <a:ext uri="{FF2B5EF4-FFF2-40B4-BE49-F238E27FC236}">
                <a16:creationId xmlns:a16="http://schemas.microsoft.com/office/drawing/2014/main" id="{102FC7CA-96AA-CC8D-AD03-A466DA7CF428}"/>
              </a:ext>
            </a:extLst>
          </p:cNvPr>
          <p:cNvGraphicFramePr/>
          <p:nvPr>
            <p:extLst>
              <p:ext uri="{D42A27DB-BD31-4B8C-83A1-F6EECF244321}">
                <p14:modId xmlns:p14="http://schemas.microsoft.com/office/powerpoint/2010/main" val="3119441214"/>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9095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4FD8F6-F467-F768-F6B1-6937701F3E1B}"/>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kern="1200" dirty="0">
                <a:solidFill>
                  <a:schemeClr val="tx1"/>
                </a:solidFill>
                <a:latin typeface="+mj-lt"/>
                <a:ea typeface="+mj-ea"/>
                <a:cs typeface="+mj-cs"/>
              </a:rPr>
              <a:t>THANK YOU!</a:t>
            </a:r>
          </a:p>
        </p:txBody>
      </p:sp>
      <p:sp>
        <p:nvSpPr>
          <p:cNvPr id="17"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6599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Blurred view of high-speed cars on freeway at night">
            <a:extLst>
              <a:ext uri="{FF2B5EF4-FFF2-40B4-BE49-F238E27FC236}">
                <a16:creationId xmlns:a16="http://schemas.microsoft.com/office/drawing/2014/main" id="{956DF5EB-F4F4-D04A-87AA-EB4476B9DC3D}"/>
              </a:ext>
            </a:extLst>
          </p:cNvPr>
          <p:cNvPicPr>
            <a:picLocks noChangeAspect="1"/>
          </p:cNvPicPr>
          <p:nvPr/>
        </p:nvPicPr>
        <p:blipFill>
          <a:blip r:embed="rId2"/>
          <a:srcRect r="5882" b="-1"/>
          <a:stretch/>
        </p:blipFill>
        <p:spPr>
          <a:xfrm>
            <a:off x="0" y="0"/>
            <a:ext cx="9669642" cy="6857990"/>
          </a:xfrm>
          <a:prstGeom prst="rect">
            <a:avLst/>
          </a:prstGeom>
        </p:spPr>
      </p:pic>
      <p:sp>
        <p:nvSpPr>
          <p:cNvPr id="47" name="Rectangle 4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4E1021F-DC2C-E61E-FCBC-10F40C486045}"/>
              </a:ext>
            </a:extLst>
          </p:cNvPr>
          <p:cNvSpPr>
            <a:spLocks noGrp="1"/>
          </p:cNvSpPr>
          <p:nvPr>
            <p:ph type="title"/>
          </p:nvPr>
        </p:nvSpPr>
        <p:spPr>
          <a:xfrm>
            <a:off x="8094934" y="1691089"/>
            <a:ext cx="4094017" cy="637061"/>
          </a:xfrm>
        </p:spPr>
        <p:txBody>
          <a:bodyPr>
            <a:normAutofit/>
          </a:bodyPr>
          <a:lstStyle/>
          <a:p>
            <a:r>
              <a:rPr lang="en-US" sz="2400" b="1" dirty="0">
                <a:latin typeface="Arial" panose="020B0604020202020204" pitchFamily="34" charset="0"/>
                <a:cs typeface="Arial" panose="020B0604020202020204" pitchFamily="34" charset="0"/>
              </a:rPr>
              <a:t>TABLE OF CONTENTS</a:t>
            </a:r>
          </a:p>
        </p:txBody>
      </p:sp>
      <p:sp>
        <p:nvSpPr>
          <p:cNvPr id="33" name="Content Placeholder 8">
            <a:extLst>
              <a:ext uri="{FF2B5EF4-FFF2-40B4-BE49-F238E27FC236}">
                <a16:creationId xmlns:a16="http://schemas.microsoft.com/office/drawing/2014/main" id="{CEE06AF4-A487-A0B9-E7F1-EEC30D6B51D5}"/>
              </a:ext>
            </a:extLst>
          </p:cNvPr>
          <p:cNvSpPr>
            <a:spLocks noGrp="1"/>
          </p:cNvSpPr>
          <p:nvPr>
            <p:ph idx="1"/>
          </p:nvPr>
        </p:nvSpPr>
        <p:spPr>
          <a:xfrm>
            <a:off x="8063176" y="2141123"/>
            <a:ext cx="3822189" cy="3742762"/>
          </a:xfrm>
        </p:spPr>
        <p:txBody>
          <a:bodyPr>
            <a:normAutofit/>
          </a:bodyPr>
          <a:lstStyle/>
          <a:p>
            <a:pPr>
              <a:buClr>
                <a:schemeClr val="tx1"/>
              </a:buClr>
              <a:buFont typeface="Wingdings" pitchFamily="2" charset="2"/>
              <a:buChar char="Ø"/>
            </a:pPr>
            <a:endParaRPr lang="en-US" sz="1600" dirty="0"/>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Overview of the Project</a:t>
            </a: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Mission Statement and Objectives</a:t>
            </a: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Entity-Relationship Diagram (ERD)</a:t>
            </a:r>
            <a:endParaRPr lang="en-US" sz="1600" b="1" dirty="0">
              <a:latin typeface="Arial" panose="020B0604020202020204" pitchFamily="34" charset="0"/>
              <a:cs typeface="Arial" panose="020B0604020202020204" pitchFamily="34" charset="0"/>
            </a:endParaRP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Database Design Decisions</a:t>
            </a: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SQL DDL Statements</a:t>
            </a:r>
            <a:endParaRPr lang="en-US" sz="1600" b="1" dirty="0">
              <a:latin typeface="Arial" panose="020B0604020202020204" pitchFamily="34" charset="0"/>
              <a:cs typeface="Arial" panose="020B0604020202020204" pitchFamily="34" charset="0"/>
            </a:endParaRP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Views for Reporting</a:t>
            </a: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Reports and Visualizations</a:t>
            </a:r>
            <a:endParaRPr lang="en-US" sz="1600" b="1" dirty="0">
              <a:latin typeface="Arial" panose="020B0604020202020204" pitchFamily="34" charset="0"/>
              <a:cs typeface="Arial" panose="020B0604020202020204" pitchFamily="34" charset="0"/>
            </a:endParaRPr>
          </a:p>
          <a:p>
            <a:pPr>
              <a:buClr>
                <a:schemeClr val="tx1"/>
              </a:buClr>
              <a:buFont typeface="Wingdings" pitchFamily="2" charset="2"/>
              <a:buChar char="Ø"/>
            </a:pPr>
            <a:r>
              <a:rPr lang="en-US" sz="1600" b="1" dirty="0">
                <a:effectLst/>
                <a:latin typeface="Arial" panose="020B0604020202020204" pitchFamily="34" charset="0"/>
                <a:cs typeface="Arial" panose="020B0604020202020204" pitchFamily="34" charset="0"/>
              </a:rPr>
              <a:t>Conclusion</a:t>
            </a:r>
          </a:p>
          <a:p>
            <a:pPr marL="0" indent="0">
              <a:buClr>
                <a:schemeClr val="tx1"/>
              </a:buClr>
              <a:buNone/>
            </a:pPr>
            <a:endParaRPr lang="en-US" sz="1600" dirty="0"/>
          </a:p>
        </p:txBody>
      </p:sp>
    </p:spTree>
    <p:extLst>
      <p:ext uri="{BB962C8B-B14F-4D97-AF65-F5344CB8AC3E}">
        <p14:creationId xmlns:p14="http://schemas.microsoft.com/office/powerpoint/2010/main" val="2017839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4" name="Rectangle 11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24F441-815D-26B3-717A-D0E690C4C529}"/>
              </a:ext>
            </a:extLst>
          </p:cNvPr>
          <p:cNvSpPr>
            <a:spLocks noGrp="1"/>
          </p:cNvSpPr>
          <p:nvPr>
            <p:ph type="title"/>
          </p:nvPr>
        </p:nvSpPr>
        <p:spPr>
          <a:xfrm>
            <a:off x="838200" y="797607"/>
            <a:ext cx="10515600" cy="1131777"/>
          </a:xfrm>
        </p:spPr>
        <p:txBody>
          <a:bodyPr>
            <a:normAutofit fontScale="90000"/>
          </a:bodyPr>
          <a:lstStyle/>
          <a:p>
            <a:pPr algn="ctr"/>
            <a:r>
              <a:rPr lang="en-US" sz="4000" b="1" dirty="0">
                <a:effectLst/>
                <a:latin typeface="Arial" panose="020B0604020202020204" pitchFamily="34" charset="0"/>
                <a:cs typeface="Arial" panose="020B0604020202020204" pitchFamily="34" charset="0"/>
              </a:rPr>
              <a:t>OVERVIEW OF THE PROJECT</a:t>
            </a:r>
            <a:br>
              <a:rPr lang="en-US" sz="4200" b="1" dirty="0">
                <a:effectLst/>
                <a:latin typeface="Arial" panose="020B0604020202020204" pitchFamily="34" charset="0"/>
                <a:cs typeface="Arial" panose="020B0604020202020204" pitchFamily="34" charset="0"/>
              </a:rPr>
            </a:br>
            <a:endParaRPr lang="en-US" sz="4200" dirty="0"/>
          </a:p>
        </p:txBody>
      </p:sp>
      <p:sp>
        <p:nvSpPr>
          <p:cNvPr id="11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ontent Placeholder 2">
            <a:extLst>
              <a:ext uri="{FF2B5EF4-FFF2-40B4-BE49-F238E27FC236}">
                <a16:creationId xmlns:a16="http://schemas.microsoft.com/office/drawing/2014/main" id="{33062908-EFCC-532F-40D0-44B5A483255E}"/>
              </a:ext>
            </a:extLst>
          </p:cNvPr>
          <p:cNvSpPr>
            <a:spLocks noGrp="1"/>
          </p:cNvSpPr>
          <p:nvPr>
            <p:ph idx="1"/>
          </p:nvPr>
        </p:nvSpPr>
        <p:spPr>
          <a:xfrm>
            <a:off x="838200" y="1929384"/>
            <a:ext cx="10515600" cy="4251960"/>
          </a:xfrm>
        </p:spPr>
        <p:txBody>
          <a:bodyPr>
            <a:normAutofit/>
          </a:bodyPr>
          <a:lstStyle/>
          <a:p>
            <a:pPr marL="0" indent="0">
              <a:buNone/>
            </a:pPr>
            <a:r>
              <a:rPr lang="en-US" sz="1700" b="1" u="sng" dirty="0">
                <a:effectLst/>
                <a:latin typeface="Arial" panose="020B0604020202020204" pitchFamily="34" charset="0"/>
                <a:cs typeface="Arial" panose="020B0604020202020204" pitchFamily="34" charset="0"/>
              </a:rPr>
              <a:t>Purpose</a:t>
            </a:r>
            <a:r>
              <a:rPr lang="en-US" sz="1700" dirty="0">
                <a:effectLst/>
                <a:latin typeface="Arial" panose="020B0604020202020204" pitchFamily="34" charset="0"/>
                <a:cs typeface="Arial" panose="020B0604020202020204" pitchFamily="34" charset="0"/>
              </a:rPr>
              <a:t> : </a:t>
            </a:r>
          </a:p>
          <a:p>
            <a:pPr marL="0" indent="0">
              <a:buNone/>
            </a:pPr>
            <a:r>
              <a:rPr lang="en-US" sz="1700" dirty="0">
                <a:effectLst/>
                <a:latin typeface="Arial" panose="020B0604020202020204" pitchFamily="34" charset="0"/>
                <a:cs typeface="Arial" panose="020B0604020202020204" pitchFamily="34" charset="0"/>
              </a:rPr>
              <a:t>Develop a robust relational database to support and enhance the operations of a car rental service.</a:t>
            </a:r>
          </a:p>
          <a:p>
            <a:pPr marL="0" indent="0">
              <a:buNone/>
            </a:pPr>
            <a:r>
              <a:rPr lang="en-US" sz="1700" b="1" u="sng" dirty="0">
                <a:effectLst/>
                <a:latin typeface="Arial" panose="020B0604020202020204" pitchFamily="34" charset="0"/>
                <a:cs typeface="Arial" panose="020B0604020202020204" pitchFamily="34" charset="0"/>
              </a:rPr>
              <a:t>Scope</a:t>
            </a:r>
            <a:r>
              <a:rPr lang="en-US" sz="1700" b="1" dirty="0">
                <a:effectLst/>
                <a:latin typeface="Arial" panose="020B0604020202020204" pitchFamily="34" charset="0"/>
                <a:cs typeface="Arial" panose="020B0604020202020204" pitchFamily="34" charset="0"/>
              </a:rPr>
              <a:t> :</a:t>
            </a:r>
            <a:r>
              <a:rPr lang="en-US" sz="1700" b="1" u="sng" dirty="0">
                <a:effectLst/>
                <a:latin typeface="Arial" panose="020B0604020202020204" pitchFamily="34" charset="0"/>
                <a:cs typeface="Arial" panose="020B0604020202020204" pitchFamily="34" charset="0"/>
              </a:rPr>
              <a:t> </a:t>
            </a:r>
          </a:p>
          <a:p>
            <a:pPr marL="0" indent="0">
              <a:buNone/>
            </a:pPr>
            <a:r>
              <a:rPr lang="en-US" sz="1700" dirty="0">
                <a:effectLst/>
                <a:latin typeface="Arial" panose="020B0604020202020204" pitchFamily="34" charset="0"/>
                <a:cs typeface="Arial" panose="020B0604020202020204" pitchFamily="34" charset="0"/>
              </a:rPr>
              <a:t>The database will manage critical operations such as customer information, vehicle inventory, rental agreements, payments, and more.</a:t>
            </a:r>
          </a:p>
          <a:p>
            <a:pPr marL="0" indent="0">
              <a:buNone/>
            </a:pPr>
            <a:r>
              <a:rPr lang="en-US" sz="1700" b="1" u="sng" dirty="0">
                <a:effectLst/>
                <a:latin typeface="Arial" panose="020B0604020202020204" pitchFamily="34" charset="0"/>
                <a:cs typeface="Arial" panose="020B0604020202020204" pitchFamily="34" charset="0"/>
              </a:rPr>
              <a:t>Key Features</a:t>
            </a:r>
            <a:r>
              <a:rPr lang="en-US" sz="1700" b="1" dirty="0">
                <a:effectLst/>
                <a:latin typeface="Arial" panose="020B0604020202020204" pitchFamily="34" charset="0"/>
                <a:cs typeface="Arial" panose="020B0604020202020204" pitchFamily="34" charset="0"/>
              </a:rPr>
              <a:t> : </a:t>
            </a:r>
          </a:p>
          <a:p>
            <a:pPr lvl="1"/>
            <a:r>
              <a:rPr lang="en-US" sz="1700" dirty="0">
                <a:effectLst/>
                <a:latin typeface="Arial" panose="020B0604020202020204" pitchFamily="34" charset="0"/>
                <a:cs typeface="Arial" panose="020B0604020202020204" pitchFamily="34" charset="0"/>
              </a:rPr>
              <a:t>Streamline rental processes to improve efficiency.</a:t>
            </a:r>
          </a:p>
          <a:p>
            <a:pPr lvl="1"/>
            <a:r>
              <a:rPr lang="en-US" sz="1700" dirty="0">
                <a:effectLst/>
                <a:latin typeface="Arial" panose="020B0604020202020204" pitchFamily="34" charset="0"/>
                <a:cs typeface="Arial" panose="020B0604020202020204" pitchFamily="34" charset="0"/>
              </a:rPr>
              <a:t>Enhance customer service by providing accurate and timely information.</a:t>
            </a:r>
          </a:p>
          <a:p>
            <a:pPr lvl="1"/>
            <a:r>
              <a:rPr lang="en-US" sz="1700" dirty="0">
                <a:effectLst/>
                <a:latin typeface="Arial" panose="020B0604020202020204" pitchFamily="34" charset="0"/>
                <a:cs typeface="Arial" panose="020B0604020202020204" pitchFamily="34" charset="0"/>
              </a:rPr>
              <a:t>Enable precise tracking of vehicle inventory and payments across multiple locations.</a:t>
            </a:r>
          </a:p>
          <a:p>
            <a:pPr marL="0" indent="0">
              <a:buNone/>
            </a:pPr>
            <a:r>
              <a:rPr lang="en-US" sz="1700" b="1" u="sng" dirty="0">
                <a:effectLst/>
                <a:latin typeface="Arial" panose="020B0604020202020204" pitchFamily="34" charset="0"/>
                <a:cs typeface="Arial" panose="020B0604020202020204" pitchFamily="34" charset="0"/>
              </a:rPr>
              <a:t>Intended Users </a:t>
            </a:r>
            <a:r>
              <a:rPr lang="en-US" sz="1700" b="1" dirty="0">
                <a:effectLst/>
                <a:latin typeface="Arial" panose="020B0604020202020204" pitchFamily="34" charset="0"/>
                <a:cs typeface="Arial" panose="020B0604020202020204" pitchFamily="34" charset="0"/>
              </a:rPr>
              <a:t>:</a:t>
            </a:r>
          </a:p>
          <a:p>
            <a:pPr marL="0" indent="0">
              <a:buNone/>
            </a:pPr>
            <a:r>
              <a:rPr lang="en-US" sz="1700" dirty="0">
                <a:effectLst/>
                <a:latin typeface="Arial" panose="020B0604020202020204" pitchFamily="34" charset="0"/>
                <a:cs typeface="Arial" panose="020B0604020202020204" pitchFamily="34" charset="0"/>
              </a:rPr>
              <a:t>The system will be utilized by sales staff, managers at rental locations, and data scientists for generating reports and analyzing business performance.</a:t>
            </a:r>
          </a:p>
          <a:p>
            <a:endParaRPr lang="en-US" sz="1700" dirty="0">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3179490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DEC31E-4E7D-F877-19F5-FE682E9642FA}"/>
              </a:ext>
            </a:extLst>
          </p:cNvPr>
          <p:cNvSpPr>
            <a:spLocks noGrp="1"/>
          </p:cNvSpPr>
          <p:nvPr>
            <p:ph type="title"/>
          </p:nvPr>
        </p:nvSpPr>
        <p:spPr>
          <a:xfrm>
            <a:off x="838200" y="798491"/>
            <a:ext cx="10515600" cy="1014032"/>
          </a:xfrm>
        </p:spPr>
        <p:txBody>
          <a:bodyPr>
            <a:noAutofit/>
          </a:bodyPr>
          <a:lstStyle/>
          <a:p>
            <a:pPr algn="ctr"/>
            <a:r>
              <a:rPr lang="en-US" sz="3600" b="1" dirty="0">
                <a:effectLst/>
                <a:latin typeface="Arial" panose="020B0604020202020204" pitchFamily="34" charset="0"/>
                <a:cs typeface="Arial" panose="020B0604020202020204" pitchFamily="34" charset="0"/>
              </a:rPr>
              <a:t>MISSION STATEMENT AND OBJECTIVES</a:t>
            </a:r>
            <a:br>
              <a:rPr lang="en-US" sz="3600" b="1" dirty="0">
                <a:effectLst/>
                <a:latin typeface="Arial" panose="020B0604020202020204" pitchFamily="34" charset="0"/>
                <a:cs typeface="Arial" panose="020B0604020202020204" pitchFamily="34" charset="0"/>
              </a:rPr>
            </a:br>
            <a:endParaRPr lang="en-US" sz="3600" dirty="0"/>
          </a:p>
        </p:txBody>
      </p:sp>
      <p:sp>
        <p:nvSpPr>
          <p:cNvPr id="2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91E230B-06C2-BE8C-89ED-393C3B72874A}"/>
              </a:ext>
            </a:extLst>
          </p:cNvPr>
          <p:cNvSpPr>
            <a:spLocks noGrp="1"/>
          </p:cNvSpPr>
          <p:nvPr>
            <p:ph idx="1"/>
          </p:nvPr>
        </p:nvSpPr>
        <p:spPr>
          <a:xfrm>
            <a:off x="838200" y="1929384"/>
            <a:ext cx="10515600" cy="4251960"/>
          </a:xfrm>
        </p:spPr>
        <p:txBody>
          <a:bodyPr>
            <a:normAutofit/>
          </a:bodyPr>
          <a:lstStyle/>
          <a:p>
            <a:pPr marL="0" indent="0">
              <a:buNone/>
            </a:pPr>
            <a:r>
              <a:rPr lang="en-US" sz="2000" b="1" u="sng" dirty="0">
                <a:latin typeface="Arial" panose="020B0604020202020204" pitchFamily="34" charset="0"/>
                <a:cs typeface="Arial" panose="020B0604020202020204" pitchFamily="34" charset="0"/>
              </a:rPr>
              <a:t>Mission Statement</a:t>
            </a:r>
            <a:r>
              <a:rPr lang="en-US" sz="2000" b="1" dirty="0">
                <a:latin typeface="Arial" panose="020B0604020202020204" pitchFamily="34" charset="0"/>
                <a:cs typeface="Arial" panose="020B0604020202020204" pitchFamily="34" charset="0"/>
              </a:rPr>
              <a:t> : </a:t>
            </a:r>
          </a:p>
          <a:p>
            <a:pPr marL="0" indent="0">
              <a:buNone/>
            </a:pPr>
            <a:r>
              <a:rPr lang="en-US" sz="2000" dirty="0">
                <a:latin typeface="Arial" panose="020B0604020202020204" pitchFamily="34" charset="0"/>
                <a:cs typeface="Arial" panose="020B0604020202020204" pitchFamily="34" charset="0"/>
              </a:rPr>
              <a:t>To design an efficient database system for car rental services that will be able to manage all information regarding customers, vehicle inventory, rental agreements, and payments for improved customer experience and operational efficiency.</a:t>
            </a:r>
          </a:p>
          <a:p>
            <a:pPr marL="0" indent="0">
              <a:buNone/>
            </a:pPr>
            <a:r>
              <a:rPr lang="en-US" sz="2000" b="1" u="sng" dirty="0">
                <a:latin typeface="Arial" panose="020B0604020202020204" pitchFamily="34" charset="0"/>
                <a:cs typeface="Arial" panose="020B0604020202020204" pitchFamily="34" charset="0"/>
              </a:rPr>
              <a:t>Objectives </a:t>
            </a:r>
            <a:r>
              <a:rPr lang="en-US" sz="2000" b="1" dirty="0">
                <a:latin typeface="Arial" panose="020B0604020202020204" pitchFamily="34" charset="0"/>
                <a:cs typeface="Arial" panose="020B0604020202020204" pitchFamily="34" charset="0"/>
              </a:rPr>
              <a:t>:</a:t>
            </a:r>
            <a:endParaRPr lang="en-US" sz="2000" b="1" u="sng" dirty="0">
              <a:latin typeface="Arial" panose="020B0604020202020204" pitchFamily="34" charset="0"/>
              <a:cs typeface="Arial" panose="020B0604020202020204" pitchFamily="34" charset="0"/>
            </a:endParaRPr>
          </a:p>
          <a:p>
            <a:r>
              <a:rPr lang="en-US" sz="2000" i="1" dirty="0">
                <a:latin typeface="Arial" panose="020B0604020202020204" pitchFamily="34" charset="0"/>
                <a:cs typeface="Arial" panose="020B0604020202020204" pitchFamily="34" charset="0"/>
              </a:rPr>
              <a:t>Data Management </a:t>
            </a:r>
            <a:r>
              <a:rPr lang="en-US" sz="2000" dirty="0">
                <a:latin typeface="Arial" panose="020B0604020202020204" pitchFamily="34" charset="0"/>
                <a:cs typeface="Arial" panose="020B0604020202020204" pitchFamily="34" charset="0"/>
              </a:rPr>
              <a:t>:To manage data efficiently regarding staff, customers, vehicles, agreements, payments, inventories, insurances, policies, locations, bookings, reviews, and promotions.</a:t>
            </a:r>
          </a:p>
          <a:p>
            <a:r>
              <a:rPr lang="en-US" sz="2000" i="1" dirty="0">
                <a:latin typeface="Arial" panose="020B0604020202020204" pitchFamily="34" charset="0"/>
                <a:cs typeface="Arial" panose="020B0604020202020204" pitchFamily="34" charset="0"/>
              </a:rPr>
              <a:t>Data Retrieval </a:t>
            </a:r>
            <a:r>
              <a:rPr lang="en-US" sz="2000" dirty="0">
                <a:latin typeface="Arial" panose="020B0604020202020204" pitchFamily="34" charset="0"/>
                <a:cs typeface="Arial" panose="020B0604020202020204" pitchFamily="34" charset="0"/>
              </a:rPr>
              <a:t>:To enable quick searches across all entities for smooth operations.</a:t>
            </a:r>
          </a:p>
          <a:p>
            <a:r>
              <a:rPr lang="en-US" sz="2000" i="1" dirty="0">
                <a:latin typeface="Arial" panose="020B0604020202020204" pitchFamily="34" charset="0"/>
                <a:cs typeface="Arial" panose="020B0604020202020204" pitchFamily="34" charset="0"/>
              </a:rPr>
              <a:t>Status Tracking </a:t>
            </a:r>
            <a:r>
              <a:rPr lang="en-US" sz="2000" dirty="0">
                <a:latin typeface="Arial" panose="020B0604020202020204" pitchFamily="34" charset="0"/>
                <a:cs typeface="Arial" panose="020B0604020202020204" pitchFamily="34" charset="0"/>
              </a:rPr>
              <a:t>:To track the status of bookings and payments for smooth operations.</a:t>
            </a:r>
          </a:p>
          <a:p>
            <a:r>
              <a:rPr lang="en-US" sz="2000" i="1" dirty="0">
                <a:latin typeface="Arial" panose="020B0604020202020204" pitchFamily="34" charset="0"/>
                <a:cs typeface="Arial" panose="020B0604020202020204" pitchFamily="34" charset="0"/>
              </a:rPr>
              <a:t>Reporting</a:t>
            </a:r>
            <a:r>
              <a:rPr lang="en-US" sz="2000" dirty="0">
                <a:latin typeface="Arial" panose="020B0604020202020204" pitchFamily="34" charset="0"/>
                <a:cs typeface="Arial" panose="020B0604020202020204" pitchFamily="34" charset="0"/>
              </a:rPr>
              <a:t> : Generate detailed reports on the activities of the staff, customer interactions, vehicle details, rental agreements, and payment statuses.</a:t>
            </a:r>
          </a:p>
        </p:txBody>
      </p:sp>
    </p:spTree>
    <p:extLst>
      <p:ext uri="{BB962C8B-B14F-4D97-AF65-F5344CB8AC3E}">
        <p14:creationId xmlns:p14="http://schemas.microsoft.com/office/powerpoint/2010/main" val="2623154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5D03F97-244A-4049-54B4-81CDAAA15E76}"/>
              </a:ext>
            </a:extLst>
          </p:cNvPr>
          <p:cNvSpPr txBox="1"/>
          <p:nvPr/>
        </p:nvSpPr>
        <p:spPr>
          <a:xfrm>
            <a:off x="345989" y="43820"/>
            <a:ext cx="1159292"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ERD</a:t>
            </a:r>
          </a:p>
        </p:txBody>
      </p:sp>
      <p:pic>
        <p:nvPicPr>
          <p:cNvPr id="9" name="Picture 8">
            <a:extLst>
              <a:ext uri="{FF2B5EF4-FFF2-40B4-BE49-F238E27FC236}">
                <a16:creationId xmlns:a16="http://schemas.microsoft.com/office/drawing/2014/main" id="{E73EAB8B-A22B-2E69-B338-CEDA979084B5}"/>
              </a:ext>
            </a:extLst>
          </p:cNvPr>
          <p:cNvPicPr>
            <a:picLocks noChangeAspect="1"/>
          </p:cNvPicPr>
          <p:nvPr/>
        </p:nvPicPr>
        <p:blipFill>
          <a:blip r:embed="rId2"/>
          <a:srcRect l="4903" t="7486" r="6120" b="30445"/>
          <a:stretch/>
        </p:blipFill>
        <p:spPr>
          <a:xfrm>
            <a:off x="767805" y="571500"/>
            <a:ext cx="11424195" cy="6286501"/>
          </a:xfrm>
          <a:prstGeom prst="rect">
            <a:avLst/>
          </a:prstGeom>
        </p:spPr>
      </p:pic>
    </p:spTree>
    <p:extLst>
      <p:ext uri="{BB962C8B-B14F-4D97-AF65-F5344CB8AC3E}">
        <p14:creationId xmlns:p14="http://schemas.microsoft.com/office/powerpoint/2010/main" val="2590243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2A0DC4-3061-00AD-F9C4-BF1E7440E46E}"/>
              </a:ext>
            </a:extLst>
          </p:cNvPr>
          <p:cNvSpPr>
            <a:spLocks noGrp="1"/>
          </p:cNvSpPr>
          <p:nvPr>
            <p:ph type="title"/>
          </p:nvPr>
        </p:nvSpPr>
        <p:spPr>
          <a:xfrm>
            <a:off x="838200" y="714479"/>
            <a:ext cx="10515600" cy="871454"/>
          </a:xfrm>
        </p:spPr>
        <p:txBody>
          <a:bodyPr>
            <a:normAutofit/>
          </a:bodyPr>
          <a:lstStyle/>
          <a:p>
            <a:pPr algn="ctr"/>
            <a:r>
              <a:rPr lang="en-US" sz="3200" b="1" dirty="0">
                <a:latin typeface="Arial" panose="020B0604020202020204" pitchFamily="34" charset="0"/>
                <a:cs typeface="Arial" panose="020B0604020202020204" pitchFamily="34" charset="0"/>
              </a:rPr>
              <a:t>DATABASE DESIGN DECISIONS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FAC92B9-DFB0-F7C8-6AF7-09D31762B973}"/>
              </a:ext>
            </a:extLst>
          </p:cNvPr>
          <p:cNvSpPr>
            <a:spLocks noGrp="1"/>
          </p:cNvSpPr>
          <p:nvPr>
            <p:ph idx="1"/>
          </p:nvPr>
        </p:nvSpPr>
        <p:spPr>
          <a:xfrm>
            <a:off x="421039" y="1951058"/>
            <a:ext cx="11346873" cy="4906307"/>
          </a:xfrm>
        </p:spPr>
        <p:txBody>
          <a:bodyPr>
            <a:noAutofit/>
          </a:bodyPr>
          <a:lstStyle/>
          <a:p>
            <a:pPr>
              <a:buFont typeface="Wingdings" pitchFamily="2" charset="2"/>
              <a:buChar char="§"/>
            </a:pPr>
            <a:r>
              <a:rPr lang="en-US" sz="2000" b="1" i="0" dirty="0">
                <a:effectLst/>
                <a:latin typeface="Arial" panose="020B0604020202020204" pitchFamily="34" charset="0"/>
                <a:cs typeface="Arial" panose="020B0604020202020204" pitchFamily="34" charset="0"/>
              </a:rPr>
              <a:t>Staff</a:t>
            </a:r>
            <a:r>
              <a:rPr lang="en-US" sz="2000" b="0" i="0" dirty="0">
                <a:effectLst/>
                <a:latin typeface="Arial" panose="020B0604020202020204" pitchFamily="34" charset="0"/>
                <a:cs typeface="Arial" panose="020B0604020202020204" pitchFamily="34" charset="0"/>
              </a:rPr>
              <a:t> : Manages rentals and customer interactions. Each staff member is linked to a store and may handle multiple rentals.</a:t>
            </a:r>
          </a:p>
          <a:p>
            <a:pPr>
              <a:buFont typeface="Wingdings" pitchFamily="2" charset="2"/>
              <a:buChar char="§"/>
            </a:pPr>
            <a:r>
              <a:rPr lang="en-US" sz="2000" b="1" i="0" dirty="0">
                <a:effectLst/>
                <a:latin typeface="Arial" panose="020B0604020202020204" pitchFamily="34" charset="0"/>
                <a:cs typeface="Arial" panose="020B0604020202020204" pitchFamily="34" charset="0"/>
              </a:rPr>
              <a:t>Customer</a:t>
            </a:r>
            <a:r>
              <a:rPr lang="en-US" sz="2000" b="0" i="0" dirty="0">
                <a:effectLst/>
                <a:latin typeface="Arial" panose="020B0604020202020204" pitchFamily="34" charset="0"/>
                <a:cs typeface="Arial" panose="020B0604020202020204" pitchFamily="34" charset="0"/>
              </a:rPr>
              <a:t> : Engages in rentals and provides reviews. Each customer has a membership status.</a:t>
            </a:r>
          </a:p>
          <a:p>
            <a:pPr>
              <a:buFont typeface="Wingdings" pitchFamily="2" charset="2"/>
              <a:buChar char="§"/>
            </a:pPr>
            <a:r>
              <a:rPr lang="en-US" sz="2000" b="1" i="0" dirty="0">
                <a:effectLst/>
                <a:latin typeface="Arial" panose="020B0604020202020204" pitchFamily="34" charset="0"/>
                <a:cs typeface="Arial" panose="020B0604020202020204" pitchFamily="34" charset="0"/>
              </a:rPr>
              <a:t>Car</a:t>
            </a:r>
            <a:r>
              <a:rPr lang="en-US" sz="2000" b="0" i="0" dirty="0">
                <a:effectLst/>
                <a:latin typeface="Arial" panose="020B0604020202020204" pitchFamily="34" charset="0"/>
                <a:cs typeface="Arial" panose="020B0604020202020204" pitchFamily="34" charset="0"/>
              </a:rPr>
              <a:t> : Represents rental vehicles, tracking details such as status and location. Each car is associated with a store and linked to rentals.</a:t>
            </a:r>
          </a:p>
          <a:p>
            <a:pPr>
              <a:buFont typeface="Wingdings" pitchFamily="2" charset="2"/>
              <a:buChar char="§"/>
            </a:pPr>
            <a:r>
              <a:rPr lang="en-US" sz="2000" b="1" i="0" dirty="0">
                <a:effectLst/>
                <a:latin typeface="Arial" panose="020B0604020202020204" pitchFamily="34" charset="0"/>
                <a:cs typeface="Arial" panose="020B0604020202020204" pitchFamily="34" charset="0"/>
              </a:rPr>
              <a:t>Rental Agreement (</a:t>
            </a:r>
            <a:r>
              <a:rPr lang="en-US" sz="2000" b="1" i="0" dirty="0" err="1">
                <a:effectLst/>
                <a:latin typeface="Arial" panose="020B0604020202020204" pitchFamily="34" charset="0"/>
                <a:cs typeface="Arial" panose="020B0604020202020204" pitchFamily="34" charset="0"/>
              </a:rPr>
              <a:t>CarRental</a:t>
            </a:r>
            <a:r>
              <a:rPr lang="en-US" sz="2000" b="1" i="0" dirty="0">
                <a:effectLst/>
                <a:latin typeface="Arial" panose="020B0604020202020204" pitchFamily="34" charset="0"/>
                <a:cs typeface="Arial" panose="020B0604020202020204" pitchFamily="34" charset="0"/>
              </a:rPr>
              <a:t>) </a:t>
            </a:r>
            <a:r>
              <a:rPr lang="en-US" sz="2000" b="0" i="0" dirty="0">
                <a:effectLst/>
                <a:latin typeface="Arial" panose="020B0604020202020204" pitchFamily="34" charset="0"/>
                <a:cs typeface="Arial" panose="020B0604020202020204" pitchFamily="34" charset="0"/>
              </a:rPr>
              <a:t>: Central entity recording all rental details, including staff, car, customer, and store involvement. Connects to payments and reviews.</a:t>
            </a:r>
          </a:p>
          <a:p>
            <a:pPr>
              <a:buFont typeface="Wingdings" pitchFamily="2" charset="2"/>
              <a:buChar char="§"/>
            </a:pPr>
            <a:r>
              <a:rPr lang="en-US" sz="2000" b="1" i="0" dirty="0">
                <a:effectLst/>
                <a:latin typeface="Arial" panose="020B0604020202020204" pitchFamily="34" charset="0"/>
                <a:cs typeface="Arial" panose="020B0604020202020204" pitchFamily="34" charset="0"/>
              </a:rPr>
              <a:t>Payment</a:t>
            </a:r>
            <a:r>
              <a:rPr lang="en-US" sz="2000" b="0" i="0" dirty="0">
                <a:effectLst/>
                <a:latin typeface="Arial" panose="020B0604020202020204" pitchFamily="34" charset="0"/>
                <a:cs typeface="Arial" panose="020B0604020202020204" pitchFamily="34" charset="0"/>
              </a:rPr>
              <a:t> : Captures financial transactions related to rentals, including methods and statuses. Linked to rental agreements.</a:t>
            </a:r>
          </a:p>
          <a:p>
            <a:pPr>
              <a:buFont typeface="Wingdings" pitchFamily="2" charset="2"/>
              <a:buChar char="§"/>
            </a:pPr>
            <a:r>
              <a:rPr lang="en-US" sz="2000" b="1" i="0" dirty="0">
                <a:effectLst/>
                <a:latin typeface="Arial" panose="020B0604020202020204" pitchFamily="34" charset="0"/>
                <a:cs typeface="Arial" panose="020B0604020202020204" pitchFamily="34" charset="0"/>
              </a:rPr>
              <a:t>Store</a:t>
            </a:r>
            <a:r>
              <a:rPr lang="en-US" sz="2000" b="0" i="0" dirty="0">
                <a:effectLst/>
                <a:latin typeface="Arial" panose="020B0604020202020204" pitchFamily="34" charset="0"/>
                <a:cs typeface="Arial" panose="020B0604020202020204" pitchFamily="34" charset="0"/>
              </a:rPr>
              <a:t> : Physical locations for rentals, hosting staff and vehicles. Integral to rental operations.</a:t>
            </a:r>
          </a:p>
          <a:p>
            <a:pPr>
              <a:buFont typeface="Wingdings" pitchFamily="2" charset="2"/>
              <a:buChar char="§"/>
            </a:pPr>
            <a:r>
              <a:rPr lang="en-US" sz="2000" b="1" i="0" dirty="0">
                <a:effectLst/>
                <a:latin typeface="Arial" panose="020B0604020202020204" pitchFamily="34" charset="0"/>
                <a:cs typeface="Arial" panose="020B0604020202020204" pitchFamily="34" charset="0"/>
              </a:rPr>
              <a:t>Car Inventory </a:t>
            </a:r>
            <a:r>
              <a:rPr lang="en-US" sz="2000" b="0" i="0" dirty="0">
                <a:effectLst/>
                <a:latin typeface="Arial" panose="020B0604020202020204" pitchFamily="34" charset="0"/>
                <a:cs typeface="Arial" panose="020B0604020202020204" pitchFamily="34" charset="0"/>
              </a:rPr>
              <a:t>: Tracks vehicle availability and status for efficient allocation.</a:t>
            </a:r>
          </a:p>
          <a:p>
            <a:pPr>
              <a:buFont typeface="Wingdings" pitchFamily="2" charset="2"/>
              <a:buChar char="§"/>
            </a:pPr>
            <a:r>
              <a:rPr lang="en-US" sz="2000" b="1" i="0" dirty="0">
                <a:effectLst/>
                <a:latin typeface="Arial" panose="020B0604020202020204" pitchFamily="34" charset="0"/>
                <a:cs typeface="Arial" panose="020B0604020202020204" pitchFamily="34" charset="0"/>
              </a:rPr>
              <a:t>Reviews </a:t>
            </a:r>
            <a:r>
              <a:rPr lang="en-US" sz="2000" b="0" i="0" dirty="0">
                <a:effectLst/>
                <a:latin typeface="Arial" panose="020B0604020202020204" pitchFamily="34" charset="0"/>
                <a:cs typeface="Arial" panose="020B0604020202020204" pitchFamily="34" charset="0"/>
              </a:rPr>
              <a:t>: Handles customers feedback on rental experiences.</a:t>
            </a:r>
          </a:p>
        </p:txBody>
      </p:sp>
    </p:spTree>
    <p:extLst>
      <p:ext uri="{BB962C8B-B14F-4D97-AF65-F5344CB8AC3E}">
        <p14:creationId xmlns:p14="http://schemas.microsoft.com/office/powerpoint/2010/main" val="3091948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BF788E-F837-002D-C7EC-3AD10A8553AA}"/>
              </a:ext>
            </a:extLst>
          </p:cNvPr>
          <p:cNvSpPr>
            <a:spLocks noGrp="1"/>
          </p:cNvSpPr>
          <p:nvPr>
            <p:ph type="title"/>
          </p:nvPr>
        </p:nvSpPr>
        <p:spPr>
          <a:xfrm>
            <a:off x="432053" y="891124"/>
            <a:ext cx="3826765" cy="1467468"/>
          </a:xfrm>
        </p:spPr>
        <p:txBody>
          <a:bodyPr vert="horz" lIns="91440" tIns="45720" rIns="91440" bIns="45720" rtlCol="0" anchor="b">
            <a:noAutofit/>
          </a:bodyPr>
          <a:lstStyle/>
          <a:p>
            <a:r>
              <a:rPr lang="en-US" sz="3200" b="1" kern="1200" dirty="0">
                <a:solidFill>
                  <a:schemeClr val="tx1"/>
                </a:solidFill>
                <a:latin typeface="Arial" panose="020B0604020202020204" pitchFamily="34" charset="0"/>
                <a:cs typeface="Arial" panose="020B0604020202020204" pitchFamily="34" charset="0"/>
              </a:rPr>
              <a:t>DATABASE IMPLEMENTATION</a:t>
            </a:r>
          </a:p>
        </p:txBody>
      </p:sp>
      <p:sp>
        <p:nvSpPr>
          <p:cNvPr id="2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4E087-1750-26EB-395B-BC5217F7DE7F}"/>
              </a:ext>
            </a:extLst>
          </p:cNvPr>
          <p:cNvSpPr txBox="1"/>
          <p:nvPr/>
        </p:nvSpPr>
        <p:spPr>
          <a:xfrm>
            <a:off x="630936" y="2807208"/>
            <a:ext cx="3429000" cy="2502547"/>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200" dirty="0">
                <a:effectLst/>
              </a:rPr>
              <a:t>Create a function to compute the payment </a:t>
            </a:r>
            <a:r>
              <a:rPr lang="en-US" sz="2200" dirty="0" err="1">
                <a:effectLst/>
              </a:rPr>
              <a:t>TotalAmount</a:t>
            </a:r>
            <a:r>
              <a:rPr lang="en-US" sz="2200" dirty="0">
                <a:effectLst/>
              </a:rPr>
              <a:t> by adding </a:t>
            </a:r>
            <a:r>
              <a:rPr lang="en-US" sz="2200" dirty="0" err="1">
                <a:effectLst/>
              </a:rPr>
              <a:t>ActualPaymentAmount</a:t>
            </a:r>
            <a:r>
              <a:rPr lang="en-US" sz="2200" dirty="0">
                <a:effectLst/>
              </a:rPr>
              <a:t> and </a:t>
            </a:r>
            <a:r>
              <a:rPr lang="en-US" sz="2200" dirty="0" err="1">
                <a:effectLst/>
              </a:rPr>
              <a:t>DiscountAmount</a:t>
            </a:r>
            <a:endParaRPr lang="en-US" sz="2200" dirty="0"/>
          </a:p>
        </p:txBody>
      </p:sp>
      <p:pic>
        <p:nvPicPr>
          <p:cNvPr id="11" name="Picture 10" descr="A screenshot of a computer code&#10;&#10;Description automatically generated">
            <a:extLst>
              <a:ext uri="{FF2B5EF4-FFF2-40B4-BE49-F238E27FC236}">
                <a16:creationId xmlns:a16="http://schemas.microsoft.com/office/drawing/2014/main" id="{56BF7AF3-9C18-F570-DE5B-E899A6AE2CCE}"/>
              </a:ext>
            </a:extLst>
          </p:cNvPr>
          <p:cNvPicPr>
            <a:picLocks noChangeAspect="1"/>
          </p:cNvPicPr>
          <p:nvPr/>
        </p:nvPicPr>
        <p:blipFill>
          <a:blip r:embed="rId2"/>
          <a:stretch>
            <a:fillRect/>
          </a:stretch>
        </p:blipFill>
        <p:spPr>
          <a:xfrm>
            <a:off x="4541651" y="973351"/>
            <a:ext cx="7650349" cy="3085130"/>
          </a:xfrm>
          <a:prstGeom prst="rect">
            <a:avLst/>
          </a:prstGeom>
        </p:spPr>
      </p:pic>
      <p:pic>
        <p:nvPicPr>
          <p:cNvPr id="5" name="Picture 4">
            <a:extLst>
              <a:ext uri="{FF2B5EF4-FFF2-40B4-BE49-F238E27FC236}">
                <a16:creationId xmlns:a16="http://schemas.microsoft.com/office/drawing/2014/main" id="{34D32032-E2EC-8E18-BC4C-68D2433588D4}"/>
              </a:ext>
            </a:extLst>
          </p:cNvPr>
          <p:cNvPicPr>
            <a:picLocks noChangeAspect="1"/>
          </p:cNvPicPr>
          <p:nvPr/>
        </p:nvPicPr>
        <p:blipFill>
          <a:blip r:embed="rId3"/>
          <a:stretch>
            <a:fillRect/>
          </a:stretch>
        </p:blipFill>
        <p:spPr>
          <a:xfrm>
            <a:off x="4541651" y="4360267"/>
            <a:ext cx="7650349" cy="1097973"/>
          </a:xfrm>
          <a:prstGeom prst="rect">
            <a:avLst/>
          </a:prstGeom>
        </p:spPr>
      </p:pic>
    </p:spTree>
    <p:extLst>
      <p:ext uri="{BB962C8B-B14F-4D97-AF65-F5344CB8AC3E}">
        <p14:creationId xmlns:p14="http://schemas.microsoft.com/office/powerpoint/2010/main" val="1846170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2F4681C-FCE4-FD5A-5245-DA38EF20E9DE}"/>
              </a:ext>
            </a:extLst>
          </p:cNvPr>
          <p:cNvSpPr txBox="1"/>
          <p:nvPr/>
        </p:nvSpPr>
        <p:spPr>
          <a:xfrm>
            <a:off x="630936" y="639520"/>
            <a:ext cx="3429000" cy="171907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200" b="1" kern="1200" dirty="0">
                <a:solidFill>
                  <a:schemeClr val="tx1"/>
                </a:solidFill>
                <a:latin typeface="Arial" panose="020B0604020202020204" pitchFamily="34" charset="0"/>
                <a:ea typeface="+mj-ea"/>
                <a:cs typeface="Arial" panose="020B0604020202020204" pitchFamily="34" charset="0"/>
              </a:rPr>
              <a:t>TABLE LEVEL CHECK CONSTRAINT</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B91252D-4284-78DD-92B1-4BA16E1EF8CD}"/>
              </a:ext>
            </a:extLst>
          </p:cNvPr>
          <p:cNvSpPr txBox="1"/>
          <p:nvPr/>
        </p:nvSpPr>
        <p:spPr>
          <a:xfrm>
            <a:off x="630936" y="2807208"/>
            <a:ext cx="3429000" cy="1083148"/>
          </a:xfrm>
          <a:prstGeom prst="rect">
            <a:avLst/>
          </a:prstGeom>
        </p:spPr>
        <p:txBody>
          <a:bodyPr vert="horz" lIns="91440" tIns="45720" rIns="91440" bIns="45720" rtlCol="0" anchor="t">
            <a:normAutofit/>
          </a:bodyPr>
          <a:lstStyle/>
          <a:p>
            <a:pPr>
              <a:lnSpc>
                <a:spcPct val="90000"/>
              </a:lnSpc>
              <a:spcAft>
                <a:spcPts val="600"/>
              </a:spcAft>
            </a:pPr>
            <a:r>
              <a:rPr lang="en-US" sz="1600" dirty="0">
                <a:effectLst/>
                <a:latin typeface="Arial" panose="020B0604020202020204" pitchFamily="34" charset="0"/>
                <a:cs typeface="Arial" panose="020B0604020202020204" pitchFamily="34" charset="0"/>
              </a:rPr>
              <a:t>To check if the </a:t>
            </a:r>
            <a:r>
              <a:rPr lang="en-US" sz="1600" dirty="0" err="1">
                <a:effectLst/>
                <a:latin typeface="Arial" panose="020B0604020202020204" pitchFamily="34" charset="0"/>
                <a:cs typeface="Arial" panose="020B0604020202020204" pitchFamily="34" charset="0"/>
              </a:rPr>
              <a:t>TotalAmount</a:t>
            </a:r>
            <a:r>
              <a:rPr lang="en-US" sz="1600" dirty="0">
                <a:effectLst/>
                <a:latin typeface="Arial" panose="020B0604020202020204" pitchFamily="34" charset="0"/>
                <a:cs typeface="Arial" panose="020B0604020202020204" pitchFamily="34" charset="0"/>
              </a:rPr>
              <a:t> of the </a:t>
            </a:r>
            <a:r>
              <a:rPr lang="en-US" sz="1600" dirty="0" err="1">
                <a:effectLst/>
                <a:latin typeface="Arial" panose="020B0604020202020204" pitchFamily="34" charset="0"/>
                <a:cs typeface="Arial" panose="020B0604020202020204" pitchFamily="34" charset="0"/>
              </a:rPr>
              <a:t>CarRental</a:t>
            </a:r>
            <a:r>
              <a:rPr lang="en-US" sz="1600" dirty="0">
                <a:effectLst/>
                <a:latin typeface="Arial" panose="020B0604020202020204" pitchFamily="34" charset="0"/>
                <a:cs typeface="Arial" panose="020B0604020202020204" pitchFamily="34" charset="0"/>
              </a:rPr>
              <a:t> is exactly the SUM of </a:t>
            </a:r>
            <a:r>
              <a:rPr lang="en-US" sz="1600" dirty="0" err="1">
                <a:effectLst/>
                <a:latin typeface="Arial" panose="020B0604020202020204" pitchFamily="34" charset="0"/>
                <a:cs typeface="Arial" panose="020B0604020202020204" pitchFamily="34" charset="0"/>
              </a:rPr>
              <a:t>TotalAmount</a:t>
            </a:r>
            <a:r>
              <a:rPr lang="en-US" sz="1600" dirty="0">
                <a:effectLst/>
                <a:latin typeface="Arial" panose="020B0604020202020204" pitchFamily="34" charset="0"/>
                <a:cs typeface="Arial" panose="020B0604020202020204" pitchFamily="34" charset="0"/>
              </a:rPr>
              <a:t> of each payment of this car rental.</a:t>
            </a:r>
            <a:endParaRPr lang="en-US" sz="1600" dirty="0">
              <a:latin typeface="Arial" panose="020B0604020202020204" pitchFamily="34" charset="0"/>
              <a:cs typeface="Arial" panose="020B0604020202020204" pitchFamily="34" charset="0"/>
            </a:endParaRPr>
          </a:p>
        </p:txBody>
      </p:sp>
      <p:pic>
        <p:nvPicPr>
          <p:cNvPr id="6" name="Picture 5" descr="A screen shot of a computer program&#10;&#10;Description automatically generated">
            <a:extLst>
              <a:ext uri="{FF2B5EF4-FFF2-40B4-BE49-F238E27FC236}">
                <a16:creationId xmlns:a16="http://schemas.microsoft.com/office/drawing/2014/main" id="{542278BB-7E5C-6F1C-9CCC-7853F6072109}"/>
              </a:ext>
            </a:extLst>
          </p:cNvPr>
          <p:cNvPicPr>
            <a:picLocks noChangeAspect="1"/>
          </p:cNvPicPr>
          <p:nvPr/>
        </p:nvPicPr>
        <p:blipFill>
          <a:blip r:embed="rId2"/>
          <a:stretch>
            <a:fillRect/>
          </a:stretch>
        </p:blipFill>
        <p:spPr>
          <a:xfrm>
            <a:off x="4457700" y="798576"/>
            <a:ext cx="7471064" cy="5313772"/>
          </a:xfrm>
          <a:prstGeom prst="rect">
            <a:avLst/>
          </a:prstGeom>
        </p:spPr>
      </p:pic>
    </p:spTree>
    <p:extLst>
      <p:ext uri="{BB962C8B-B14F-4D97-AF65-F5344CB8AC3E}">
        <p14:creationId xmlns:p14="http://schemas.microsoft.com/office/powerpoint/2010/main" val="334477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00D9A69-7554-56FB-242B-5D243AF8F7E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200" b="1" kern="1200" dirty="0">
                <a:solidFill>
                  <a:schemeClr val="tx1"/>
                </a:solidFill>
                <a:latin typeface="Arial" panose="020B0604020202020204" pitchFamily="34" charset="0"/>
                <a:cs typeface="Arial" panose="020B0604020202020204" pitchFamily="34" charset="0"/>
              </a:rPr>
              <a:t>SQL VIEW 1</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C4DA871-977D-A756-7E44-51DA7AB4297D}"/>
              </a:ext>
            </a:extLst>
          </p:cNvPr>
          <p:cNvSpPr txBox="1"/>
          <p:nvPr/>
        </p:nvSpPr>
        <p:spPr>
          <a:xfrm>
            <a:off x="471055" y="2807208"/>
            <a:ext cx="3740727" cy="3059361"/>
          </a:xfrm>
          <a:prstGeom prst="rect">
            <a:avLst/>
          </a:prstGeom>
        </p:spPr>
        <p:txBody>
          <a:bodyPr vert="horz" lIns="91440" tIns="45720" rIns="91440" bIns="45720" rtlCol="0" anchor="t">
            <a:normAutofit lnSpcReduction="10000"/>
          </a:bodyPr>
          <a:lstStyle/>
          <a:p>
            <a:pPr marR="0">
              <a:lnSpc>
                <a:spcPct val="90000"/>
              </a:lnSpc>
              <a:spcAft>
                <a:spcPts val="600"/>
              </a:spcAft>
            </a:pPr>
            <a:r>
              <a:rPr lang="en-US" sz="1600" dirty="0">
                <a:latin typeface="Arial" panose="020B0604020202020204" pitchFamily="34" charset="0"/>
                <a:cs typeface="Arial" panose="020B0604020202020204" pitchFamily="34" charset="0"/>
              </a:rPr>
              <a:t>This view provides insight into staff performance over the last 30 days by summarizing:</a:t>
            </a:r>
          </a:p>
          <a:p>
            <a:pPr marR="0">
              <a:lnSpc>
                <a:spcPct val="90000"/>
              </a:lnSpc>
              <a:spcAft>
                <a:spcPts val="600"/>
              </a:spcAft>
            </a:pPr>
            <a:r>
              <a:rPr lang="en-US" sz="1600" dirty="0">
                <a:latin typeface="Arial" panose="020B0604020202020204" pitchFamily="34" charset="0"/>
                <a:cs typeface="Arial" panose="020B0604020202020204" pitchFamily="34" charset="0"/>
              </a:rPr>
              <a:t>1. Total Number of Car Rentals handled by each staff member, helping identify workload distribution.</a:t>
            </a:r>
          </a:p>
          <a:p>
            <a:pPr marR="0">
              <a:lnSpc>
                <a:spcPct val="90000"/>
              </a:lnSpc>
              <a:spcAft>
                <a:spcPts val="600"/>
              </a:spcAft>
            </a:pPr>
            <a:r>
              <a:rPr lang="en-US" sz="1600" dirty="0">
                <a:latin typeface="Arial" panose="020B0604020202020204" pitchFamily="34" charset="0"/>
                <a:cs typeface="Arial" panose="020B0604020202020204" pitchFamily="34" charset="0"/>
              </a:rPr>
              <a:t>2. Total Revenue generated from rentals managed by each staff member, offering insights into individual contributions to the company’s earnings.</a:t>
            </a:r>
          </a:p>
          <a:p>
            <a:pPr marR="0">
              <a:lnSpc>
                <a:spcPct val="90000"/>
              </a:lnSpc>
              <a:spcAft>
                <a:spcPts val="600"/>
              </a:spcAft>
            </a:pPr>
            <a:r>
              <a:rPr lang="en-US" sz="1600" dirty="0">
                <a:latin typeface="Arial" panose="020B0604020202020204" pitchFamily="34" charset="0"/>
                <a:cs typeface="Arial" panose="020B0604020202020204" pitchFamily="34" charset="0"/>
              </a:rPr>
              <a:t>3. Orders the data by </a:t>
            </a:r>
            <a:r>
              <a:rPr lang="en-US" sz="1600" dirty="0" err="1">
                <a:latin typeface="Arial" panose="020B0604020202020204" pitchFamily="34" charset="0"/>
                <a:cs typeface="Arial" panose="020B0604020202020204" pitchFamily="34" charset="0"/>
              </a:rPr>
              <a:t>StoreID</a:t>
            </a:r>
            <a:r>
              <a:rPr lang="en-US" sz="1600" dirty="0">
                <a:latin typeface="Arial" panose="020B0604020202020204" pitchFamily="34" charset="0"/>
                <a:cs typeface="Arial" panose="020B0604020202020204" pitchFamily="34" charset="0"/>
              </a:rPr>
              <a:t> and Total Revenue (descending) to highlight top-performing staff within each store</a:t>
            </a:r>
            <a:r>
              <a:rPr lang="en-US" sz="1500" dirty="0"/>
              <a:t>. </a:t>
            </a:r>
          </a:p>
        </p:txBody>
      </p:sp>
      <p:pic>
        <p:nvPicPr>
          <p:cNvPr id="6" name="Picture 5" descr="A computer screen shot of text&#10;&#10;Description automatically generated">
            <a:extLst>
              <a:ext uri="{FF2B5EF4-FFF2-40B4-BE49-F238E27FC236}">
                <a16:creationId xmlns:a16="http://schemas.microsoft.com/office/drawing/2014/main" id="{F0E8C382-5CDC-55B3-4261-7B874FDD1CF2}"/>
              </a:ext>
            </a:extLst>
          </p:cNvPr>
          <p:cNvPicPr>
            <a:picLocks noChangeAspect="1"/>
          </p:cNvPicPr>
          <p:nvPr/>
        </p:nvPicPr>
        <p:blipFill>
          <a:blip r:embed="rId2"/>
          <a:stretch>
            <a:fillRect/>
          </a:stretch>
        </p:blipFill>
        <p:spPr>
          <a:xfrm>
            <a:off x="4448992" y="2721834"/>
            <a:ext cx="7689273" cy="2878866"/>
          </a:xfrm>
          <a:prstGeom prst="rect">
            <a:avLst/>
          </a:prstGeom>
        </p:spPr>
      </p:pic>
    </p:spTree>
    <p:extLst>
      <p:ext uri="{BB962C8B-B14F-4D97-AF65-F5344CB8AC3E}">
        <p14:creationId xmlns:p14="http://schemas.microsoft.com/office/powerpoint/2010/main" val="16634581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338</TotalTime>
  <Words>1045</Words>
  <Application>Microsoft Macintosh PowerPoint</Application>
  <PresentationFormat>Widescreen</PresentationFormat>
  <Paragraphs>85</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vt:lpstr>
      <vt:lpstr>Aptos Display</vt:lpstr>
      <vt:lpstr>Arial</vt:lpstr>
      <vt:lpstr>Arial Narrow</vt:lpstr>
      <vt:lpstr>Wingdings</vt:lpstr>
      <vt:lpstr>Office Theme</vt:lpstr>
      <vt:lpstr> CAR RENTAL SERVICE DATABASE DESIGN</vt:lpstr>
      <vt:lpstr>TABLE OF CONTENTS</vt:lpstr>
      <vt:lpstr>OVERVIEW OF THE PROJECT </vt:lpstr>
      <vt:lpstr>MISSION STATEMENT AND OBJECTIVES </vt:lpstr>
      <vt:lpstr>PowerPoint Presentation</vt:lpstr>
      <vt:lpstr>DATABASE DESIGN DECISIONS</vt:lpstr>
      <vt:lpstr>DATABASE IMPLEMENTATION</vt:lpstr>
      <vt:lpstr>PowerPoint Presentation</vt:lpstr>
      <vt:lpstr>SQL VIEW 1</vt:lpstr>
      <vt:lpstr>SQL VIEW 2</vt:lpstr>
      <vt:lpstr>SQL VIEW 3</vt:lpstr>
      <vt:lpstr>VISUALIZATION</vt:lpstr>
      <vt:lpstr>VISUALIZATION 1 : Sum of Actual Payment Amount by City and StoreID   1. Provides geographical insights into revenue performance. 2. Highlights cities or regions with the highest rental demand. 3. Supports location-based strategies, including market expansion and resource allocation. </vt:lpstr>
      <vt:lpstr>VISUALIZATION 2 : Sum of Actual Payment Amount by Day  • Tracks daily revenue trends to identify peak and low-performing days. • Highlights seasonal or daily revenue fluctuations. • Helps managers allocate resources efficiently during peak periods.  </vt:lpstr>
      <vt:lpstr>PowerPoint Presentation</vt:lpstr>
      <vt:lpstr>VISUALIZATION 4 : Sum of Actual Payment Amount by MembershipStatusDescription  • Analyzes revenue generated by customers with different membership statuses. • Highlights which membership types contribute the most revenue. • Informs strategies to enhance or promote underperforming membership plans. </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supriya kushwaha</dc:creator>
  <cp:lastModifiedBy>supriya kushwaha</cp:lastModifiedBy>
  <cp:revision>11</cp:revision>
  <dcterms:created xsi:type="dcterms:W3CDTF">2024-12-02T05:38:54Z</dcterms:created>
  <dcterms:modified xsi:type="dcterms:W3CDTF">2024-12-06T06:03:32Z</dcterms:modified>
</cp:coreProperties>
</file>

<file path=docProps/thumbnail.jpeg>
</file>